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5.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 id="2147483666" r:id="rId7"/>
    <p:sldMasterId id="2147483683" r:id="rId8"/>
    <p:sldMasterId id="2147483654" r:id="rId9"/>
    <p:sldMasterId id="2147483688" r:id="rId10"/>
    <p:sldMasterId id="2147483697" r:id="rId11"/>
  </p:sldMasterIdLst>
  <p:notesMasterIdLst>
    <p:notesMasterId r:id="rId57"/>
  </p:notesMasterIdLst>
  <p:handoutMasterIdLst>
    <p:handoutMasterId r:id="rId58"/>
  </p:handoutMasterIdLst>
  <p:sldIdLst>
    <p:sldId id="277" r:id="rId12"/>
    <p:sldId id="367" r:id="rId13"/>
    <p:sldId id="364" r:id="rId14"/>
    <p:sldId id="356" r:id="rId15"/>
    <p:sldId id="357" r:id="rId16"/>
    <p:sldId id="339" r:id="rId17"/>
    <p:sldId id="318" r:id="rId18"/>
    <p:sldId id="308" r:id="rId19"/>
    <p:sldId id="358" r:id="rId20"/>
    <p:sldId id="326" r:id="rId21"/>
    <p:sldId id="316" r:id="rId22"/>
    <p:sldId id="368" r:id="rId23"/>
    <p:sldId id="359" r:id="rId24"/>
    <p:sldId id="303" r:id="rId25"/>
    <p:sldId id="313" r:id="rId26"/>
    <p:sldId id="340" r:id="rId27"/>
    <p:sldId id="327" r:id="rId28"/>
    <p:sldId id="328" r:id="rId29"/>
    <p:sldId id="344" r:id="rId30"/>
    <p:sldId id="345" r:id="rId31"/>
    <p:sldId id="361" r:id="rId32"/>
    <p:sldId id="331" r:id="rId33"/>
    <p:sldId id="309" r:id="rId34"/>
    <p:sldId id="310" r:id="rId35"/>
    <p:sldId id="311" r:id="rId36"/>
    <p:sldId id="362" r:id="rId37"/>
    <p:sldId id="307" r:id="rId38"/>
    <p:sldId id="375" r:id="rId39"/>
    <p:sldId id="376" r:id="rId40"/>
    <p:sldId id="371" r:id="rId41"/>
    <p:sldId id="372" r:id="rId42"/>
    <p:sldId id="342" r:id="rId43"/>
    <p:sldId id="343" r:id="rId44"/>
    <p:sldId id="363" r:id="rId45"/>
    <p:sldId id="374" r:id="rId46"/>
    <p:sldId id="373" r:id="rId47"/>
    <p:sldId id="360" r:id="rId48"/>
    <p:sldId id="347" r:id="rId49"/>
    <p:sldId id="346" r:id="rId50"/>
    <p:sldId id="348" r:id="rId51"/>
    <p:sldId id="365" r:id="rId52"/>
    <p:sldId id="349" r:id="rId53"/>
    <p:sldId id="366" r:id="rId54"/>
    <p:sldId id="351" r:id="rId55"/>
    <p:sldId id="334" r:id="rId56"/>
  </p:sldIdLst>
  <p:sldSz cx="9144000" cy="6858000" type="screen4x3"/>
  <p:notesSz cx="7102475" cy="93694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nn Bush" initials="VB"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7A4"/>
    <a:srgbClr val="157928"/>
    <a:srgbClr val="CEEAB0"/>
    <a:srgbClr val="A9F1B0"/>
    <a:srgbClr val="178B22"/>
    <a:srgbClr val="25EF68"/>
    <a:srgbClr val="03039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0967" autoAdjust="0"/>
    <p:restoredTop sz="94574" autoAdjust="0"/>
  </p:normalViewPr>
  <p:slideViewPr>
    <p:cSldViewPr snapToGrid="0">
      <p:cViewPr>
        <p:scale>
          <a:sx n="64" d="100"/>
          <a:sy n="64" d="100"/>
        </p:scale>
        <p:origin x="-752" y="-40"/>
      </p:cViewPr>
      <p:guideLst>
        <p:guide orient="horz" pos="4185"/>
        <p:guide pos="4959"/>
      </p:guideLst>
    </p:cSldViewPr>
  </p:slideViewPr>
  <p:notesTextViewPr>
    <p:cViewPr>
      <p:scale>
        <a:sx n="100" d="100"/>
        <a:sy n="100" d="100"/>
      </p:scale>
      <p:origin x="0" y="0"/>
    </p:cViewPr>
  </p:notesTextViewPr>
  <p:sorterViewPr>
    <p:cViewPr>
      <p:scale>
        <a:sx n="60" d="100"/>
        <a:sy n="60" d="100"/>
      </p:scale>
      <p:origin x="0" y="1344"/>
    </p:cViewPr>
  </p:sorterViewPr>
  <p:notesViewPr>
    <p:cSldViewPr snapToGrid="0">
      <p:cViewPr>
        <p:scale>
          <a:sx n="71" d="100"/>
          <a:sy n="71" d="100"/>
        </p:scale>
        <p:origin x="-1724" y="528"/>
      </p:cViewPr>
      <p:guideLst>
        <p:guide orient="horz" pos="2951"/>
        <p:guide pos="223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tableStyles" Target="tableStyles.xml"/><Relationship Id="rId7" Type="http://schemas.openxmlformats.org/officeDocument/2006/relationships/slideMaster" Target="slideMasters/slideMaster2.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Master" Target="slideMasters/slideMaster5.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8" Type="http://schemas.openxmlformats.org/officeDocument/2006/relationships/slideMaster" Target="slideMasters/slideMaster3.xml"/><Relationship Id="rId51" Type="http://schemas.openxmlformats.org/officeDocument/2006/relationships/slide" Target="slides/slide40.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0EFD12-2564-4454-8458-30208897DB85}"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en-US"/>
        </a:p>
      </dgm:t>
    </dgm:pt>
    <dgm:pt modelId="{22091C3F-5677-45BC-85BB-7B6AED90EF12}">
      <dgm:prSet phldrT="[Text]"/>
      <dgm:spPr/>
      <dgm:t>
        <a:bodyPr/>
        <a:lstStyle/>
        <a:p>
          <a:r>
            <a:rPr lang="en-US" dirty="0" smtClean="0"/>
            <a:t>Dedicated Resources</a:t>
          </a:r>
          <a:endParaRPr lang="en-US" dirty="0"/>
        </a:p>
      </dgm:t>
    </dgm:pt>
    <dgm:pt modelId="{10C3AFBB-0272-432E-BD02-33A989714E21}" type="parTrans" cxnId="{AD219D86-E1BD-4DD5-A47C-4D031C6A74BC}">
      <dgm:prSet/>
      <dgm:spPr/>
      <dgm:t>
        <a:bodyPr/>
        <a:lstStyle/>
        <a:p>
          <a:endParaRPr lang="en-US"/>
        </a:p>
      </dgm:t>
    </dgm:pt>
    <dgm:pt modelId="{E3A4A1D0-6CC1-49E2-90F9-7B6BA473EABC}" type="sibTrans" cxnId="{AD219D86-E1BD-4DD5-A47C-4D031C6A74BC}">
      <dgm:prSet/>
      <dgm:spPr/>
      <dgm:t>
        <a:bodyPr/>
        <a:lstStyle/>
        <a:p>
          <a:endParaRPr lang="en-US"/>
        </a:p>
      </dgm:t>
    </dgm:pt>
    <dgm:pt modelId="{9A7D886E-18F4-4318-A52C-6E9512B20BB5}">
      <dgm:prSet phldrT="[Text]"/>
      <dgm:spPr/>
      <dgm:t>
        <a:bodyPr/>
        <a:lstStyle/>
        <a:p>
          <a:r>
            <a:rPr lang="en-US" dirty="0" smtClean="0"/>
            <a:t>Lack of Natural Gas Service Does Not Excludes a Location</a:t>
          </a:r>
          <a:endParaRPr lang="en-US" dirty="0"/>
        </a:p>
      </dgm:t>
    </dgm:pt>
    <dgm:pt modelId="{1D6385FE-30E4-407E-B290-294000A1FC61}" type="parTrans" cxnId="{3D8C5F9D-97E4-4E83-A808-C152D6B4592E}">
      <dgm:prSet/>
      <dgm:spPr/>
      <dgm:t>
        <a:bodyPr/>
        <a:lstStyle/>
        <a:p>
          <a:endParaRPr lang="en-US"/>
        </a:p>
      </dgm:t>
    </dgm:pt>
    <dgm:pt modelId="{16669371-E0A9-44F3-AFCF-0DDAED7A341F}" type="sibTrans" cxnId="{3D8C5F9D-97E4-4E83-A808-C152D6B4592E}">
      <dgm:prSet/>
      <dgm:spPr/>
      <dgm:t>
        <a:bodyPr/>
        <a:lstStyle/>
        <a:p>
          <a:endParaRPr lang="en-US"/>
        </a:p>
      </dgm:t>
    </dgm:pt>
    <dgm:pt modelId="{57D053B2-910C-4C46-9AA1-D103C7BBE399}">
      <dgm:prSet phldrT="[Text]"/>
      <dgm:spPr/>
      <dgm:t>
        <a:bodyPr/>
        <a:lstStyle/>
        <a:p>
          <a:r>
            <a:rPr lang="en-US" dirty="0" smtClean="0"/>
            <a:t>Auditable Record Keeping System</a:t>
          </a:r>
          <a:endParaRPr lang="en-US" dirty="0"/>
        </a:p>
      </dgm:t>
    </dgm:pt>
    <dgm:pt modelId="{817F23F9-E727-40E9-9591-7D0F1EE81AB2}" type="sibTrans" cxnId="{9EE87D01-435F-40C6-A9C3-09CA589E2438}">
      <dgm:prSet/>
      <dgm:spPr/>
      <dgm:t>
        <a:bodyPr/>
        <a:lstStyle/>
        <a:p>
          <a:endParaRPr lang="en-US"/>
        </a:p>
      </dgm:t>
    </dgm:pt>
    <dgm:pt modelId="{486CF519-1594-475D-B394-7E35DEE8CC30}" type="parTrans" cxnId="{9EE87D01-435F-40C6-A9C3-09CA589E2438}">
      <dgm:prSet/>
      <dgm:spPr/>
      <dgm:t>
        <a:bodyPr/>
        <a:lstStyle/>
        <a:p>
          <a:endParaRPr lang="en-US"/>
        </a:p>
      </dgm:t>
    </dgm:pt>
    <dgm:pt modelId="{51FD9157-41F6-4573-93AD-3ECDCCBF670B}">
      <dgm:prSet phldrT="[Text]"/>
      <dgm:spPr/>
      <dgm:t>
        <a:bodyPr/>
        <a:lstStyle/>
        <a:p>
          <a:r>
            <a:rPr lang="en-US" dirty="0" smtClean="0"/>
            <a:t>Organizational Commitment</a:t>
          </a:r>
          <a:endParaRPr lang="en-US" dirty="0"/>
        </a:p>
      </dgm:t>
    </dgm:pt>
    <dgm:pt modelId="{8CA2C082-923F-4769-84F0-87CA2F8989CD}" type="sibTrans" cxnId="{03EF1C41-BD2D-484C-A187-D3C91FC8B8D7}">
      <dgm:prSet/>
      <dgm:spPr/>
      <dgm:t>
        <a:bodyPr/>
        <a:lstStyle/>
        <a:p>
          <a:endParaRPr lang="en-US"/>
        </a:p>
      </dgm:t>
    </dgm:pt>
    <dgm:pt modelId="{C0027136-BC7E-40B1-ABFA-59086D6B35B3}" type="parTrans" cxnId="{03EF1C41-BD2D-484C-A187-D3C91FC8B8D7}">
      <dgm:prSet/>
      <dgm:spPr/>
      <dgm:t>
        <a:bodyPr/>
        <a:lstStyle/>
        <a:p>
          <a:endParaRPr lang="en-US"/>
        </a:p>
      </dgm:t>
    </dgm:pt>
    <dgm:pt modelId="{203E0623-9A72-4398-9547-0AAF3C1681E5}">
      <dgm:prSet phldrT="[Text]"/>
      <dgm:spPr/>
      <dgm:t>
        <a:bodyPr/>
        <a:lstStyle/>
        <a:p>
          <a:r>
            <a:rPr lang="en-US" dirty="0" smtClean="0"/>
            <a:t>Operating Procedures and Training Specific to Cross Bores</a:t>
          </a:r>
          <a:endParaRPr lang="en-US" dirty="0"/>
        </a:p>
      </dgm:t>
    </dgm:pt>
    <dgm:pt modelId="{EEC71AA1-2BD3-4AA1-BC25-B2548E894FEF}" type="parTrans" cxnId="{9718A9B2-91E8-482A-AA9F-FE369BF82EB1}">
      <dgm:prSet/>
      <dgm:spPr/>
      <dgm:t>
        <a:bodyPr/>
        <a:lstStyle/>
        <a:p>
          <a:endParaRPr lang="en-US"/>
        </a:p>
      </dgm:t>
    </dgm:pt>
    <dgm:pt modelId="{8FCD2839-9657-40D9-9808-4FC4F19DF18A}" type="sibTrans" cxnId="{9718A9B2-91E8-482A-AA9F-FE369BF82EB1}">
      <dgm:prSet/>
      <dgm:spPr/>
      <dgm:t>
        <a:bodyPr/>
        <a:lstStyle/>
        <a:p>
          <a:endParaRPr lang="en-US"/>
        </a:p>
      </dgm:t>
    </dgm:pt>
    <dgm:pt modelId="{27880D43-D6CD-42CA-805F-C3AC407CDC7F}">
      <dgm:prSet phldrT="[Text]"/>
      <dgm:spPr/>
      <dgm:t>
        <a:bodyPr/>
        <a:lstStyle/>
        <a:p>
          <a:r>
            <a:rPr lang="en-US" dirty="0" smtClean="0"/>
            <a:t>Support From Highest Level</a:t>
          </a:r>
          <a:endParaRPr lang="en-US" dirty="0"/>
        </a:p>
      </dgm:t>
    </dgm:pt>
    <dgm:pt modelId="{78F2DE67-4EB7-4598-8016-38C11F9AF92D}" type="parTrans" cxnId="{42EBAC45-8961-4CB1-8BC3-C311BABAD80E}">
      <dgm:prSet/>
      <dgm:spPr/>
      <dgm:t>
        <a:bodyPr/>
        <a:lstStyle/>
        <a:p>
          <a:endParaRPr lang="en-US"/>
        </a:p>
      </dgm:t>
    </dgm:pt>
    <dgm:pt modelId="{DC73B34B-3561-4D2B-877A-FAE085E3101A}" type="sibTrans" cxnId="{42EBAC45-8961-4CB1-8BC3-C311BABAD80E}">
      <dgm:prSet/>
      <dgm:spPr/>
      <dgm:t>
        <a:bodyPr/>
        <a:lstStyle/>
        <a:p>
          <a:endParaRPr lang="en-US"/>
        </a:p>
      </dgm:t>
    </dgm:pt>
    <dgm:pt modelId="{000F81CD-A5A5-47C3-AFEC-37923976DBDA}">
      <dgm:prSet phldrT="[Text]"/>
      <dgm:spPr/>
      <dgm:t>
        <a:bodyPr/>
        <a:lstStyle/>
        <a:p>
          <a:r>
            <a:rPr lang="en-US" dirty="0" smtClean="0"/>
            <a:t>Compliance with All Regulations</a:t>
          </a:r>
        </a:p>
      </dgm:t>
    </dgm:pt>
    <dgm:pt modelId="{FB518311-A905-4194-A906-B8CD7B05B00F}" type="parTrans" cxnId="{99860D3B-28CA-4036-A244-F462014D42DB}">
      <dgm:prSet/>
      <dgm:spPr/>
      <dgm:t>
        <a:bodyPr/>
        <a:lstStyle/>
        <a:p>
          <a:endParaRPr lang="en-US"/>
        </a:p>
      </dgm:t>
    </dgm:pt>
    <dgm:pt modelId="{50A19DA1-4CF6-4A20-B06A-9594366D5C5A}" type="sibTrans" cxnId="{99860D3B-28CA-4036-A244-F462014D42DB}">
      <dgm:prSet/>
      <dgm:spPr/>
      <dgm:t>
        <a:bodyPr/>
        <a:lstStyle/>
        <a:p>
          <a:endParaRPr lang="en-US"/>
        </a:p>
      </dgm:t>
    </dgm:pt>
    <dgm:pt modelId="{0EC61BE5-061C-4470-B097-7158943CC42A}">
      <dgm:prSet phldrT="[Text]"/>
      <dgm:spPr/>
      <dgm:t>
        <a:bodyPr/>
        <a:lstStyle/>
        <a:p>
          <a:r>
            <a:rPr lang="en-US" dirty="0" smtClean="0"/>
            <a:t>Risk Based Approach</a:t>
          </a:r>
          <a:endParaRPr lang="en-US" dirty="0"/>
        </a:p>
      </dgm:t>
    </dgm:pt>
    <dgm:pt modelId="{FD78C052-FB6F-483E-A18D-DF55389E4A1A}" type="parTrans" cxnId="{370943B3-A3A1-459D-BFE1-5A8C83F120B3}">
      <dgm:prSet/>
      <dgm:spPr/>
      <dgm:t>
        <a:bodyPr/>
        <a:lstStyle/>
        <a:p>
          <a:endParaRPr lang="en-US"/>
        </a:p>
      </dgm:t>
    </dgm:pt>
    <dgm:pt modelId="{669DD127-F682-4D09-B3DC-9406D1873CB5}" type="sibTrans" cxnId="{370943B3-A3A1-459D-BFE1-5A8C83F120B3}">
      <dgm:prSet/>
      <dgm:spPr/>
      <dgm:t>
        <a:bodyPr/>
        <a:lstStyle/>
        <a:p>
          <a:endParaRPr lang="en-US"/>
        </a:p>
      </dgm:t>
    </dgm:pt>
    <dgm:pt modelId="{B4A8A450-B440-41EB-9498-4FB63B4ACF86}">
      <dgm:prSet phldrT="[Text]"/>
      <dgm:spPr/>
      <dgm:t>
        <a:bodyPr/>
        <a:lstStyle/>
        <a:p>
          <a:r>
            <a:rPr lang="en-US" dirty="0" smtClean="0"/>
            <a:t>Use a GIS</a:t>
          </a:r>
          <a:endParaRPr lang="en-US" dirty="0"/>
        </a:p>
      </dgm:t>
    </dgm:pt>
    <dgm:pt modelId="{99695825-D13A-47DD-8C79-C15D36E53CB2}" type="parTrans" cxnId="{2134F083-7DEA-4752-96A6-72C41AC1DE7C}">
      <dgm:prSet/>
      <dgm:spPr/>
      <dgm:t>
        <a:bodyPr/>
        <a:lstStyle/>
        <a:p>
          <a:endParaRPr lang="en-US"/>
        </a:p>
      </dgm:t>
    </dgm:pt>
    <dgm:pt modelId="{DA6BCF01-6252-4DE4-B948-B1209CEADD0D}" type="sibTrans" cxnId="{2134F083-7DEA-4752-96A6-72C41AC1DE7C}">
      <dgm:prSet/>
      <dgm:spPr/>
      <dgm:t>
        <a:bodyPr/>
        <a:lstStyle/>
        <a:p>
          <a:endParaRPr lang="en-US"/>
        </a:p>
      </dgm:t>
    </dgm:pt>
    <dgm:pt modelId="{D588C10F-A132-4768-BC28-7D85FF7F2F97}">
      <dgm:prSet phldrT="[Text]"/>
      <dgm:spPr/>
      <dgm:t>
        <a:bodyPr/>
        <a:lstStyle/>
        <a:p>
          <a:r>
            <a:rPr lang="en-US" dirty="0" smtClean="0"/>
            <a:t>Common Goals</a:t>
          </a:r>
          <a:endParaRPr lang="en-US" dirty="0"/>
        </a:p>
      </dgm:t>
    </dgm:pt>
    <dgm:pt modelId="{A71AEAA0-7C6C-4804-90FE-5D84D1BDC108}" type="parTrans" cxnId="{43C14BD5-044A-4533-A823-BA9D131DDAFC}">
      <dgm:prSet/>
      <dgm:spPr/>
      <dgm:t>
        <a:bodyPr/>
        <a:lstStyle/>
        <a:p>
          <a:endParaRPr lang="en-US"/>
        </a:p>
      </dgm:t>
    </dgm:pt>
    <dgm:pt modelId="{D625EB9E-C913-4253-AA33-38EDA56C92C5}" type="sibTrans" cxnId="{43C14BD5-044A-4533-A823-BA9D131DDAFC}">
      <dgm:prSet/>
      <dgm:spPr/>
      <dgm:t>
        <a:bodyPr/>
        <a:lstStyle/>
        <a:p>
          <a:endParaRPr lang="en-US"/>
        </a:p>
      </dgm:t>
    </dgm:pt>
    <dgm:pt modelId="{A6AF0470-ECDC-4D4A-865D-2F5C0AC3A38E}">
      <dgm:prSet phldrT="[Text]"/>
      <dgm:spPr/>
      <dgm:t>
        <a:bodyPr/>
        <a:lstStyle/>
        <a:p>
          <a:r>
            <a:rPr lang="en-US" dirty="0" smtClean="0"/>
            <a:t>Coordinate With One Call Systems</a:t>
          </a:r>
          <a:endParaRPr lang="en-US" dirty="0"/>
        </a:p>
      </dgm:t>
    </dgm:pt>
    <dgm:pt modelId="{757D8717-1BAA-409C-B222-026D14B09E17}" type="parTrans" cxnId="{E86EF006-4B45-42D0-BBE0-EDA6E1EC7670}">
      <dgm:prSet/>
      <dgm:spPr/>
      <dgm:t>
        <a:bodyPr/>
        <a:lstStyle/>
        <a:p>
          <a:endParaRPr lang="en-US"/>
        </a:p>
      </dgm:t>
    </dgm:pt>
    <dgm:pt modelId="{F7C8D1F2-19F8-4650-A63B-4DD9B97F3FB3}" type="sibTrans" cxnId="{E86EF006-4B45-42D0-BBE0-EDA6E1EC7670}">
      <dgm:prSet/>
      <dgm:spPr/>
      <dgm:t>
        <a:bodyPr/>
        <a:lstStyle/>
        <a:p>
          <a:endParaRPr lang="en-US"/>
        </a:p>
      </dgm:t>
    </dgm:pt>
    <dgm:pt modelId="{09EBA0DC-35D6-4FC3-B9C9-34662E68810C}">
      <dgm:prSet phldrT="[Text]"/>
      <dgm:spPr/>
      <dgm:t>
        <a:bodyPr/>
        <a:lstStyle/>
        <a:p>
          <a:r>
            <a:rPr lang="en-US" dirty="0" smtClean="0"/>
            <a:t>Customer Type</a:t>
          </a:r>
          <a:endParaRPr lang="en-US" dirty="0"/>
        </a:p>
      </dgm:t>
    </dgm:pt>
    <dgm:pt modelId="{0F0BF0F1-651F-4DB3-9612-44550DA29BAE}" type="parTrans" cxnId="{0B5FBD72-A3D3-4490-B89E-53B9FBBDFE31}">
      <dgm:prSet/>
      <dgm:spPr/>
      <dgm:t>
        <a:bodyPr/>
        <a:lstStyle/>
        <a:p>
          <a:endParaRPr lang="en-US"/>
        </a:p>
      </dgm:t>
    </dgm:pt>
    <dgm:pt modelId="{2A410972-0989-4A1D-9833-9C6B4136C6E2}" type="sibTrans" cxnId="{0B5FBD72-A3D3-4490-B89E-53B9FBBDFE31}">
      <dgm:prSet/>
      <dgm:spPr/>
      <dgm:t>
        <a:bodyPr/>
        <a:lstStyle/>
        <a:p>
          <a:endParaRPr lang="en-US"/>
        </a:p>
      </dgm:t>
    </dgm:pt>
    <dgm:pt modelId="{73936D36-7534-4EB1-8541-B27BDA7BE606}">
      <dgm:prSet phldrT="[Text]"/>
      <dgm:spPr/>
      <dgm:t>
        <a:bodyPr/>
        <a:lstStyle/>
        <a:p>
          <a:r>
            <a:rPr lang="en-US" dirty="0" smtClean="0"/>
            <a:t>Previous Claims or Incident Reports</a:t>
          </a:r>
          <a:endParaRPr lang="en-US" dirty="0"/>
        </a:p>
      </dgm:t>
    </dgm:pt>
    <dgm:pt modelId="{C424A4E1-7552-41A6-A252-6B474BDE9ED3}" type="parTrans" cxnId="{AFEF570C-06A5-4C0F-8F9C-125A5639C028}">
      <dgm:prSet/>
      <dgm:spPr/>
      <dgm:t>
        <a:bodyPr/>
        <a:lstStyle/>
        <a:p>
          <a:endParaRPr lang="en-US"/>
        </a:p>
      </dgm:t>
    </dgm:pt>
    <dgm:pt modelId="{0B3EF4C6-A2F4-46FF-92A4-7A8636FFEA7C}" type="sibTrans" cxnId="{AFEF570C-06A5-4C0F-8F9C-125A5639C028}">
      <dgm:prSet/>
      <dgm:spPr/>
      <dgm:t>
        <a:bodyPr/>
        <a:lstStyle/>
        <a:p>
          <a:endParaRPr lang="en-US"/>
        </a:p>
      </dgm:t>
    </dgm:pt>
    <dgm:pt modelId="{506F79EA-FA87-4CC7-82A9-573506859365}">
      <dgm:prSet phldrT="[Text]"/>
      <dgm:spPr/>
      <dgm:t>
        <a:bodyPr/>
        <a:lstStyle/>
        <a:p>
          <a:r>
            <a:rPr lang="en-US" dirty="0" smtClean="0"/>
            <a:t>Attributes with Higher Probability</a:t>
          </a:r>
          <a:endParaRPr lang="en-US" dirty="0"/>
        </a:p>
      </dgm:t>
    </dgm:pt>
    <dgm:pt modelId="{1130D6A9-15FC-431C-B9A8-E399A4282491}" type="parTrans" cxnId="{887FA452-9747-450A-9AB9-CAB563343261}">
      <dgm:prSet/>
      <dgm:spPr/>
      <dgm:t>
        <a:bodyPr/>
        <a:lstStyle/>
        <a:p>
          <a:endParaRPr lang="en-US"/>
        </a:p>
      </dgm:t>
    </dgm:pt>
    <dgm:pt modelId="{01FDD349-A684-4C51-B603-46C7EFAD3174}" type="sibTrans" cxnId="{887FA452-9747-450A-9AB9-CAB563343261}">
      <dgm:prSet/>
      <dgm:spPr/>
      <dgm:t>
        <a:bodyPr/>
        <a:lstStyle/>
        <a:p>
          <a:endParaRPr lang="en-US"/>
        </a:p>
      </dgm:t>
    </dgm:pt>
    <dgm:pt modelId="{14C813CA-3E78-4C29-9EBE-6EB29F69575D}">
      <dgm:prSet phldrT="[Text]"/>
      <dgm:spPr/>
      <dgm:t>
        <a:bodyPr/>
        <a:lstStyle/>
        <a:p>
          <a:r>
            <a:rPr lang="en-US" dirty="0" smtClean="0"/>
            <a:t>Include in DIMP</a:t>
          </a:r>
          <a:endParaRPr lang="en-US" dirty="0"/>
        </a:p>
      </dgm:t>
    </dgm:pt>
    <dgm:pt modelId="{C36887D2-024D-45FD-AD5F-7ACFB256172D}" type="parTrans" cxnId="{D877877B-B4C3-41D1-B6C1-88D868B4F63B}">
      <dgm:prSet/>
      <dgm:spPr/>
      <dgm:t>
        <a:bodyPr/>
        <a:lstStyle/>
        <a:p>
          <a:endParaRPr lang="en-US"/>
        </a:p>
      </dgm:t>
    </dgm:pt>
    <dgm:pt modelId="{CAECE998-5B4A-4F83-A9B5-3844B504A604}" type="sibTrans" cxnId="{D877877B-B4C3-41D1-B6C1-88D868B4F63B}">
      <dgm:prSet/>
      <dgm:spPr/>
      <dgm:t>
        <a:bodyPr/>
        <a:lstStyle/>
        <a:p>
          <a:endParaRPr lang="en-US"/>
        </a:p>
      </dgm:t>
    </dgm:pt>
    <dgm:pt modelId="{301213A0-29A0-452D-AC41-D4EF6B34FB31}" type="pres">
      <dgm:prSet presAssocID="{700EFD12-2564-4454-8458-30208897DB85}" presName="Name0" presStyleCnt="0">
        <dgm:presLayoutVars>
          <dgm:dir/>
          <dgm:animLvl val="lvl"/>
          <dgm:resizeHandles val="exact"/>
        </dgm:presLayoutVars>
      </dgm:prSet>
      <dgm:spPr/>
      <dgm:t>
        <a:bodyPr/>
        <a:lstStyle/>
        <a:p>
          <a:endParaRPr lang="en-US"/>
        </a:p>
      </dgm:t>
    </dgm:pt>
    <dgm:pt modelId="{2FB984C3-7C09-4F93-A4FE-D02B7BEB8E57}" type="pres">
      <dgm:prSet presAssocID="{51FD9157-41F6-4573-93AD-3ECDCCBF670B}" presName="vertFlow" presStyleCnt="0"/>
      <dgm:spPr/>
    </dgm:pt>
    <dgm:pt modelId="{29621ABD-E4D7-455B-9735-B020852EB254}" type="pres">
      <dgm:prSet presAssocID="{51FD9157-41F6-4573-93AD-3ECDCCBF670B}" presName="header" presStyleLbl="node1" presStyleIdx="0" presStyleCnt="3"/>
      <dgm:spPr/>
      <dgm:t>
        <a:bodyPr/>
        <a:lstStyle/>
        <a:p>
          <a:endParaRPr lang="en-US"/>
        </a:p>
      </dgm:t>
    </dgm:pt>
    <dgm:pt modelId="{167E06C2-A49F-4686-9E92-0A7749EE1179}" type="pres">
      <dgm:prSet presAssocID="{78F2DE67-4EB7-4598-8016-38C11F9AF92D}" presName="parTrans" presStyleLbl="sibTrans2D1" presStyleIdx="0" presStyleCnt="12"/>
      <dgm:spPr/>
      <dgm:t>
        <a:bodyPr/>
        <a:lstStyle/>
        <a:p>
          <a:endParaRPr lang="en-US"/>
        </a:p>
      </dgm:t>
    </dgm:pt>
    <dgm:pt modelId="{F76DD19D-79B2-4F14-8461-CC7B28752648}" type="pres">
      <dgm:prSet presAssocID="{27880D43-D6CD-42CA-805F-C3AC407CDC7F}" presName="child" presStyleLbl="alignAccFollowNode1" presStyleIdx="0" presStyleCnt="12">
        <dgm:presLayoutVars>
          <dgm:chMax val="0"/>
          <dgm:bulletEnabled val="1"/>
        </dgm:presLayoutVars>
      </dgm:prSet>
      <dgm:spPr/>
      <dgm:t>
        <a:bodyPr/>
        <a:lstStyle/>
        <a:p>
          <a:endParaRPr lang="en-US"/>
        </a:p>
      </dgm:t>
    </dgm:pt>
    <dgm:pt modelId="{AE12EA49-50CA-48C4-8C29-2FFC81BA01A6}" type="pres">
      <dgm:prSet presAssocID="{DC73B34B-3561-4D2B-877A-FAE085E3101A}" presName="sibTrans" presStyleLbl="sibTrans2D1" presStyleIdx="1" presStyleCnt="12"/>
      <dgm:spPr/>
      <dgm:t>
        <a:bodyPr/>
        <a:lstStyle/>
        <a:p>
          <a:endParaRPr lang="en-US"/>
        </a:p>
      </dgm:t>
    </dgm:pt>
    <dgm:pt modelId="{2A60D427-20BD-426E-9F5F-772F8A3FED2C}" type="pres">
      <dgm:prSet presAssocID="{000F81CD-A5A5-47C3-AFEC-37923976DBDA}" presName="child" presStyleLbl="alignAccFollowNode1" presStyleIdx="1" presStyleCnt="12">
        <dgm:presLayoutVars>
          <dgm:chMax val="0"/>
          <dgm:bulletEnabled val="1"/>
        </dgm:presLayoutVars>
      </dgm:prSet>
      <dgm:spPr/>
      <dgm:t>
        <a:bodyPr/>
        <a:lstStyle/>
        <a:p>
          <a:endParaRPr lang="en-US"/>
        </a:p>
      </dgm:t>
    </dgm:pt>
    <dgm:pt modelId="{A7594C0C-455C-4B3C-A642-E8D1079A926B}" type="pres">
      <dgm:prSet presAssocID="{50A19DA1-4CF6-4A20-B06A-9594366D5C5A}" presName="sibTrans" presStyleLbl="sibTrans2D1" presStyleIdx="2" presStyleCnt="12"/>
      <dgm:spPr/>
      <dgm:t>
        <a:bodyPr/>
        <a:lstStyle/>
        <a:p>
          <a:endParaRPr lang="en-US"/>
        </a:p>
      </dgm:t>
    </dgm:pt>
    <dgm:pt modelId="{687F5B4D-1592-4D97-BA4D-B6F104810D4C}" type="pres">
      <dgm:prSet presAssocID="{22091C3F-5677-45BC-85BB-7B6AED90EF12}" presName="child" presStyleLbl="alignAccFollowNode1" presStyleIdx="2" presStyleCnt="12">
        <dgm:presLayoutVars>
          <dgm:chMax val="0"/>
          <dgm:bulletEnabled val="1"/>
        </dgm:presLayoutVars>
      </dgm:prSet>
      <dgm:spPr/>
      <dgm:t>
        <a:bodyPr/>
        <a:lstStyle/>
        <a:p>
          <a:endParaRPr lang="en-US"/>
        </a:p>
      </dgm:t>
    </dgm:pt>
    <dgm:pt modelId="{ABDE2510-1E3A-4358-ADDC-DF5DDAA08A85}" type="pres">
      <dgm:prSet presAssocID="{E3A4A1D0-6CC1-49E2-90F9-7B6BA473EABC}" presName="sibTrans" presStyleLbl="sibTrans2D1" presStyleIdx="3" presStyleCnt="12"/>
      <dgm:spPr/>
      <dgm:t>
        <a:bodyPr/>
        <a:lstStyle/>
        <a:p>
          <a:endParaRPr lang="en-US"/>
        </a:p>
      </dgm:t>
    </dgm:pt>
    <dgm:pt modelId="{C01C40EE-7513-455F-BE2F-55E4FAD72B37}" type="pres">
      <dgm:prSet presAssocID="{D588C10F-A132-4768-BC28-7D85FF7F2F97}" presName="child" presStyleLbl="alignAccFollowNode1" presStyleIdx="3" presStyleCnt="12">
        <dgm:presLayoutVars>
          <dgm:chMax val="0"/>
          <dgm:bulletEnabled val="1"/>
        </dgm:presLayoutVars>
      </dgm:prSet>
      <dgm:spPr/>
      <dgm:t>
        <a:bodyPr/>
        <a:lstStyle/>
        <a:p>
          <a:endParaRPr lang="en-US"/>
        </a:p>
      </dgm:t>
    </dgm:pt>
    <dgm:pt modelId="{707F3A4C-D64D-4157-9525-2802C42F33FF}" type="pres">
      <dgm:prSet presAssocID="{51FD9157-41F6-4573-93AD-3ECDCCBF670B}" presName="hSp" presStyleCnt="0"/>
      <dgm:spPr/>
    </dgm:pt>
    <dgm:pt modelId="{918F4D83-28D4-49A4-BCFB-32DCAE159501}" type="pres">
      <dgm:prSet presAssocID="{0EC61BE5-061C-4470-B097-7158943CC42A}" presName="vertFlow" presStyleCnt="0"/>
      <dgm:spPr/>
    </dgm:pt>
    <dgm:pt modelId="{668AF5B7-F34A-4D2D-A657-128CC707DECA}" type="pres">
      <dgm:prSet presAssocID="{0EC61BE5-061C-4470-B097-7158943CC42A}" presName="header" presStyleLbl="node1" presStyleIdx="1" presStyleCnt="3"/>
      <dgm:spPr/>
      <dgm:t>
        <a:bodyPr/>
        <a:lstStyle/>
        <a:p>
          <a:endParaRPr lang="en-US"/>
        </a:p>
      </dgm:t>
    </dgm:pt>
    <dgm:pt modelId="{2AA37AC6-EF57-4D24-B5DA-92C4751F6477}" type="pres">
      <dgm:prSet presAssocID="{0F0BF0F1-651F-4DB3-9612-44550DA29BAE}" presName="parTrans" presStyleLbl="sibTrans2D1" presStyleIdx="4" presStyleCnt="12"/>
      <dgm:spPr/>
      <dgm:t>
        <a:bodyPr/>
        <a:lstStyle/>
        <a:p>
          <a:endParaRPr lang="en-US"/>
        </a:p>
      </dgm:t>
    </dgm:pt>
    <dgm:pt modelId="{8820839C-4E28-472F-9082-BD54ED289B10}" type="pres">
      <dgm:prSet presAssocID="{09EBA0DC-35D6-4FC3-B9C9-34662E68810C}" presName="child" presStyleLbl="alignAccFollowNode1" presStyleIdx="4" presStyleCnt="12">
        <dgm:presLayoutVars>
          <dgm:chMax val="0"/>
          <dgm:bulletEnabled val="1"/>
        </dgm:presLayoutVars>
      </dgm:prSet>
      <dgm:spPr/>
      <dgm:t>
        <a:bodyPr/>
        <a:lstStyle/>
        <a:p>
          <a:endParaRPr lang="en-US"/>
        </a:p>
      </dgm:t>
    </dgm:pt>
    <dgm:pt modelId="{6C63B678-85C6-4E60-9C72-C57DC3DA5BC5}" type="pres">
      <dgm:prSet presAssocID="{2A410972-0989-4A1D-9833-9C6B4136C6E2}" presName="sibTrans" presStyleLbl="sibTrans2D1" presStyleIdx="5" presStyleCnt="12"/>
      <dgm:spPr/>
      <dgm:t>
        <a:bodyPr/>
        <a:lstStyle/>
        <a:p>
          <a:endParaRPr lang="en-US"/>
        </a:p>
      </dgm:t>
    </dgm:pt>
    <dgm:pt modelId="{272D72BE-0CBA-4309-A593-5B8E736D3A6D}" type="pres">
      <dgm:prSet presAssocID="{9A7D886E-18F4-4318-A52C-6E9512B20BB5}" presName="child" presStyleLbl="alignAccFollowNode1" presStyleIdx="5" presStyleCnt="12">
        <dgm:presLayoutVars>
          <dgm:chMax val="0"/>
          <dgm:bulletEnabled val="1"/>
        </dgm:presLayoutVars>
      </dgm:prSet>
      <dgm:spPr/>
      <dgm:t>
        <a:bodyPr/>
        <a:lstStyle/>
        <a:p>
          <a:endParaRPr lang="en-US"/>
        </a:p>
      </dgm:t>
    </dgm:pt>
    <dgm:pt modelId="{A83050AD-DE95-449A-8F2C-5C49C981F29C}" type="pres">
      <dgm:prSet presAssocID="{16669371-E0A9-44F3-AFCF-0DDAED7A341F}" presName="sibTrans" presStyleLbl="sibTrans2D1" presStyleIdx="6" presStyleCnt="12"/>
      <dgm:spPr/>
      <dgm:t>
        <a:bodyPr/>
        <a:lstStyle/>
        <a:p>
          <a:endParaRPr lang="en-US"/>
        </a:p>
      </dgm:t>
    </dgm:pt>
    <dgm:pt modelId="{37A2B4CF-BA52-4F98-8821-13FE53FB5F79}" type="pres">
      <dgm:prSet presAssocID="{73936D36-7534-4EB1-8541-B27BDA7BE606}" presName="child" presStyleLbl="alignAccFollowNode1" presStyleIdx="6" presStyleCnt="12">
        <dgm:presLayoutVars>
          <dgm:chMax val="0"/>
          <dgm:bulletEnabled val="1"/>
        </dgm:presLayoutVars>
      </dgm:prSet>
      <dgm:spPr/>
      <dgm:t>
        <a:bodyPr/>
        <a:lstStyle/>
        <a:p>
          <a:endParaRPr lang="en-US"/>
        </a:p>
      </dgm:t>
    </dgm:pt>
    <dgm:pt modelId="{DB7A2475-73B5-4C19-A1AA-74D295B84256}" type="pres">
      <dgm:prSet presAssocID="{0B3EF4C6-A2F4-46FF-92A4-7A8636FFEA7C}" presName="sibTrans" presStyleLbl="sibTrans2D1" presStyleIdx="7" presStyleCnt="12"/>
      <dgm:spPr/>
      <dgm:t>
        <a:bodyPr/>
        <a:lstStyle/>
        <a:p>
          <a:endParaRPr lang="en-US"/>
        </a:p>
      </dgm:t>
    </dgm:pt>
    <dgm:pt modelId="{D24C302E-5CB9-4A26-ADDB-932FAE528880}" type="pres">
      <dgm:prSet presAssocID="{506F79EA-FA87-4CC7-82A9-573506859365}" presName="child" presStyleLbl="alignAccFollowNode1" presStyleIdx="7" presStyleCnt="12">
        <dgm:presLayoutVars>
          <dgm:chMax val="0"/>
          <dgm:bulletEnabled val="1"/>
        </dgm:presLayoutVars>
      </dgm:prSet>
      <dgm:spPr/>
      <dgm:t>
        <a:bodyPr/>
        <a:lstStyle/>
        <a:p>
          <a:endParaRPr lang="en-US"/>
        </a:p>
      </dgm:t>
    </dgm:pt>
    <dgm:pt modelId="{2F45CFCF-6896-431D-9567-B0D3B9A4FE81}" type="pres">
      <dgm:prSet presAssocID="{0EC61BE5-061C-4470-B097-7158943CC42A}" presName="hSp" presStyleCnt="0"/>
      <dgm:spPr/>
    </dgm:pt>
    <dgm:pt modelId="{AAE1FFB4-A5A7-42C2-A81A-5E0BB0653D99}" type="pres">
      <dgm:prSet presAssocID="{57D053B2-910C-4C46-9AA1-D103C7BBE399}" presName="vertFlow" presStyleCnt="0"/>
      <dgm:spPr/>
    </dgm:pt>
    <dgm:pt modelId="{708CA8E9-003A-4CF7-82EA-2A6207EADEBC}" type="pres">
      <dgm:prSet presAssocID="{57D053B2-910C-4C46-9AA1-D103C7BBE399}" presName="header" presStyleLbl="node1" presStyleIdx="2" presStyleCnt="3"/>
      <dgm:spPr/>
      <dgm:t>
        <a:bodyPr/>
        <a:lstStyle/>
        <a:p>
          <a:endParaRPr lang="en-US"/>
        </a:p>
      </dgm:t>
    </dgm:pt>
    <dgm:pt modelId="{AC8F9363-6C0D-49B6-BF68-EA096E8EE8BD}" type="pres">
      <dgm:prSet presAssocID="{EEC71AA1-2BD3-4AA1-BC25-B2548E894FEF}" presName="parTrans" presStyleLbl="sibTrans2D1" presStyleIdx="8" presStyleCnt="12"/>
      <dgm:spPr/>
      <dgm:t>
        <a:bodyPr/>
        <a:lstStyle/>
        <a:p>
          <a:endParaRPr lang="en-US"/>
        </a:p>
      </dgm:t>
    </dgm:pt>
    <dgm:pt modelId="{B60E0F99-24D7-4F10-9433-9EE9A84E161F}" type="pres">
      <dgm:prSet presAssocID="{203E0623-9A72-4398-9547-0AAF3C1681E5}" presName="child" presStyleLbl="alignAccFollowNode1" presStyleIdx="8" presStyleCnt="12">
        <dgm:presLayoutVars>
          <dgm:chMax val="0"/>
          <dgm:bulletEnabled val="1"/>
        </dgm:presLayoutVars>
      </dgm:prSet>
      <dgm:spPr/>
      <dgm:t>
        <a:bodyPr/>
        <a:lstStyle/>
        <a:p>
          <a:endParaRPr lang="en-US"/>
        </a:p>
      </dgm:t>
    </dgm:pt>
    <dgm:pt modelId="{082197EF-8714-4919-9D88-A7CD476A2359}" type="pres">
      <dgm:prSet presAssocID="{8FCD2839-9657-40D9-9808-4FC4F19DF18A}" presName="sibTrans" presStyleLbl="sibTrans2D1" presStyleIdx="9" presStyleCnt="12"/>
      <dgm:spPr/>
      <dgm:t>
        <a:bodyPr/>
        <a:lstStyle/>
        <a:p>
          <a:endParaRPr lang="en-US"/>
        </a:p>
      </dgm:t>
    </dgm:pt>
    <dgm:pt modelId="{B44E36B8-D2AC-4F1F-8545-E0AE46A66147}" type="pres">
      <dgm:prSet presAssocID="{14C813CA-3E78-4C29-9EBE-6EB29F69575D}" presName="child" presStyleLbl="alignAccFollowNode1" presStyleIdx="9" presStyleCnt="12">
        <dgm:presLayoutVars>
          <dgm:chMax val="0"/>
          <dgm:bulletEnabled val="1"/>
        </dgm:presLayoutVars>
      </dgm:prSet>
      <dgm:spPr/>
      <dgm:t>
        <a:bodyPr/>
        <a:lstStyle/>
        <a:p>
          <a:endParaRPr lang="en-US"/>
        </a:p>
      </dgm:t>
    </dgm:pt>
    <dgm:pt modelId="{645EB766-8E4F-4853-9663-FD34CFA0937C}" type="pres">
      <dgm:prSet presAssocID="{CAECE998-5B4A-4F83-A9B5-3844B504A604}" presName="sibTrans" presStyleLbl="sibTrans2D1" presStyleIdx="10" presStyleCnt="12"/>
      <dgm:spPr/>
      <dgm:t>
        <a:bodyPr/>
        <a:lstStyle/>
        <a:p>
          <a:endParaRPr lang="en-US"/>
        </a:p>
      </dgm:t>
    </dgm:pt>
    <dgm:pt modelId="{A2FB046F-DA95-4803-A05B-58398E31E506}" type="pres">
      <dgm:prSet presAssocID="{A6AF0470-ECDC-4D4A-865D-2F5C0AC3A38E}" presName="child" presStyleLbl="alignAccFollowNode1" presStyleIdx="10" presStyleCnt="12">
        <dgm:presLayoutVars>
          <dgm:chMax val="0"/>
          <dgm:bulletEnabled val="1"/>
        </dgm:presLayoutVars>
      </dgm:prSet>
      <dgm:spPr/>
      <dgm:t>
        <a:bodyPr/>
        <a:lstStyle/>
        <a:p>
          <a:endParaRPr lang="en-US"/>
        </a:p>
      </dgm:t>
    </dgm:pt>
    <dgm:pt modelId="{ED1E1B56-583C-4D19-932C-14FE12BBE938}" type="pres">
      <dgm:prSet presAssocID="{F7C8D1F2-19F8-4650-A63B-4DD9B97F3FB3}" presName="sibTrans" presStyleLbl="sibTrans2D1" presStyleIdx="11" presStyleCnt="12"/>
      <dgm:spPr/>
      <dgm:t>
        <a:bodyPr/>
        <a:lstStyle/>
        <a:p>
          <a:endParaRPr lang="en-US"/>
        </a:p>
      </dgm:t>
    </dgm:pt>
    <dgm:pt modelId="{43503A4B-0932-40C1-8C6E-B28EE90E8DA1}" type="pres">
      <dgm:prSet presAssocID="{B4A8A450-B440-41EB-9498-4FB63B4ACF86}" presName="child" presStyleLbl="alignAccFollowNode1" presStyleIdx="11" presStyleCnt="12">
        <dgm:presLayoutVars>
          <dgm:chMax val="0"/>
          <dgm:bulletEnabled val="1"/>
        </dgm:presLayoutVars>
      </dgm:prSet>
      <dgm:spPr/>
      <dgm:t>
        <a:bodyPr/>
        <a:lstStyle/>
        <a:p>
          <a:endParaRPr lang="en-US"/>
        </a:p>
      </dgm:t>
    </dgm:pt>
  </dgm:ptLst>
  <dgm:cxnLst>
    <dgm:cxn modelId="{AD219D86-E1BD-4DD5-A47C-4D031C6A74BC}" srcId="{51FD9157-41F6-4573-93AD-3ECDCCBF670B}" destId="{22091C3F-5677-45BC-85BB-7B6AED90EF12}" srcOrd="2" destOrd="0" parTransId="{10C3AFBB-0272-432E-BD02-33A989714E21}" sibTransId="{E3A4A1D0-6CC1-49E2-90F9-7B6BA473EABC}"/>
    <dgm:cxn modelId="{24BD0B76-5DC7-467D-9C4A-6E1367BED6C8}" type="presOf" srcId="{16669371-E0A9-44F3-AFCF-0DDAED7A341F}" destId="{A83050AD-DE95-449A-8F2C-5C49C981F29C}" srcOrd="0" destOrd="0" presId="urn:microsoft.com/office/officeart/2005/8/layout/lProcess1"/>
    <dgm:cxn modelId="{732A429D-3D43-4381-AD1E-BB99516DAB81}" type="presOf" srcId="{50A19DA1-4CF6-4A20-B06A-9594366D5C5A}" destId="{A7594C0C-455C-4B3C-A642-E8D1079A926B}" srcOrd="0" destOrd="0" presId="urn:microsoft.com/office/officeart/2005/8/layout/lProcess1"/>
    <dgm:cxn modelId="{E86EF006-4B45-42D0-BBE0-EDA6E1EC7670}" srcId="{57D053B2-910C-4C46-9AA1-D103C7BBE399}" destId="{A6AF0470-ECDC-4D4A-865D-2F5C0AC3A38E}" srcOrd="2" destOrd="0" parTransId="{757D8717-1BAA-409C-B222-026D14B09E17}" sibTransId="{F7C8D1F2-19F8-4650-A63B-4DD9B97F3FB3}"/>
    <dgm:cxn modelId="{C33D50CE-6B5E-478C-AD8E-EF7DAC905D34}" type="presOf" srcId="{F7C8D1F2-19F8-4650-A63B-4DD9B97F3FB3}" destId="{ED1E1B56-583C-4D19-932C-14FE12BBE938}" srcOrd="0" destOrd="0" presId="urn:microsoft.com/office/officeart/2005/8/layout/lProcess1"/>
    <dgm:cxn modelId="{D0B15660-D4F6-4C18-B556-D1B546FC44D8}" type="presOf" srcId="{8FCD2839-9657-40D9-9808-4FC4F19DF18A}" destId="{082197EF-8714-4919-9D88-A7CD476A2359}" srcOrd="0" destOrd="0" presId="urn:microsoft.com/office/officeart/2005/8/layout/lProcess1"/>
    <dgm:cxn modelId="{B3DD2B8F-317E-4B70-896C-9CD6413AF3E7}" type="presOf" srcId="{0EC61BE5-061C-4470-B097-7158943CC42A}" destId="{668AF5B7-F34A-4D2D-A657-128CC707DECA}" srcOrd="0" destOrd="0" presId="urn:microsoft.com/office/officeart/2005/8/layout/lProcess1"/>
    <dgm:cxn modelId="{B7A24BC3-CEB6-40C2-86B7-22C696BCA2E1}" type="presOf" srcId="{506F79EA-FA87-4CC7-82A9-573506859365}" destId="{D24C302E-5CB9-4A26-ADDB-932FAE528880}" srcOrd="0" destOrd="0" presId="urn:microsoft.com/office/officeart/2005/8/layout/lProcess1"/>
    <dgm:cxn modelId="{2134F083-7DEA-4752-96A6-72C41AC1DE7C}" srcId="{57D053B2-910C-4C46-9AA1-D103C7BBE399}" destId="{B4A8A450-B440-41EB-9498-4FB63B4ACF86}" srcOrd="3" destOrd="0" parTransId="{99695825-D13A-47DD-8C79-C15D36E53CB2}" sibTransId="{DA6BCF01-6252-4DE4-B948-B1209CEADD0D}"/>
    <dgm:cxn modelId="{56A7F82F-E995-462E-AED9-6C670F7F8DDA}" type="presOf" srcId="{CAECE998-5B4A-4F83-A9B5-3844B504A604}" destId="{645EB766-8E4F-4853-9663-FD34CFA0937C}" srcOrd="0" destOrd="0" presId="urn:microsoft.com/office/officeart/2005/8/layout/lProcess1"/>
    <dgm:cxn modelId="{81C9B895-C22A-4476-91E0-61B911B44546}" type="presOf" srcId="{57D053B2-910C-4C46-9AA1-D103C7BBE399}" destId="{708CA8E9-003A-4CF7-82EA-2A6207EADEBC}" srcOrd="0" destOrd="0" presId="urn:microsoft.com/office/officeart/2005/8/layout/lProcess1"/>
    <dgm:cxn modelId="{40880AD8-4F40-4EDB-8E5E-A368624AA15D}" type="presOf" srcId="{2A410972-0989-4A1D-9833-9C6B4136C6E2}" destId="{6C63B678-85C6-4E60-9C72-C57DC3DA5BC5}" srcOrd="0" destOrd="0" presId="urn:microsoft.com/office/officeart/2005/8/layout/lProcess1"/>
    <dgm:cxn modelId="{4A456ABF-2DB3-4C03-AECE-50E14E9B036A}" type="presOf" srcId="{09EBA0DC-35D6-4FC3-B9C9-34662E68810C}" destId="{8820839C-4E28-472F-9082-BD54ED289B10}" srcOrd="0" destOrd="0" presId="urn:microsoft.com/office/officeart/2005/8/layout/lProcess1"/>
    <dgm:cxn modelId="{AFEF570C-06A5-4C0F-8F9C-125A5639C028}" srcId="{0EC61BE5-061C-4470-B097-7158943CC42A}" destId="{73936D36-7534-4EB1-8541-B27BDA7BE606}" srcOrd="2" destOrd="0" parTransId="{C424A4E1-7552-41A6-A252-6B474BDE9ED3}" sibTransId="{0B3EF4C6-A2F4-46FF-92A4-7A8636FFEA7C}"/>
    <dgm:cxn modelId="{502F5D87-6571-49C9-AE96-ED69908030FA}" type="presOf" srcId="{000F81CD-A5A5-47C3-AFEC-37923976DBDA}" destId="{2A60D427-20BD-426E-9F5F-772F8A3FED2C}" srcOrd="0" destOrd="0" presId="urn:microsoft.com/office/officeart/2005/8/layout/lProcess1"/>
    <dgm:cxn modelId="{42EBAC45-8961-4CB1-8BC3-C311BABAD80E}" srcId="{51FD9157-41F6-4573-93AD-3ECDCCBF670B}" destId="{27880D43-D6CD-42CA-805F-C3AC407CDC7F}" srcOrd="0" destOrd="0" parTransId="{78F2DE67-4EB7-4598-8016-38C11F9AF92D}" sibTransId="{DC73B34B-3561-4D2B-877A-FAE085E3101A}"/>
    <dgm:cxn modelId="{805C25B5-2F68-41FF-8851-4D3E6BE18E83}" type="presOf" srcId="{A6AF0470-ECDC-4D4A-865D-2F5C0AC3A38E}" destId="{A2FB046F-DA95-4803-A05B-58398E31E506}" srcOrd="0" destOrd="0" presId="urn:microsoft.com/office/officeart/2005/8/layout/lProcess1"/>
    <dgm:cxn modelId="{8CF93E45-739D-4DC3-BDEA-1C67B41F1CFB}" type="presOf" srcId="{22091C3F-5677-45BC-85BB-7B6AED90EF12}" destId="{687F5B4D-1592-4D97-BA4D-B6F104810D4C}" srcOrd="0" destOrd="0" presId="urn:microsoft.com/office/officeart/2005/8/layout/lProcess1"/>
    <dgm:cxn modelId="{D8084B99-1704-476D-AED4-F15DF4808750}" type="presOf" srcId="{14C813CA-3E78-4C29-9EBE-6EB29F69575D}" destId="{B44E36B8-D2AC-4F1F-8545-E0AE46A66147}" srcOrd="0" destOrd="0" presId="urn:microsoft.com/office/officeart/2005/8/layout/lProcess1"/>
    <dgm:cxn modelId="{6C480EB5-CEA1-4015-BE7A-77A4C7335C1A}" type="presOf" srcId="{E3A4A1D0-6CC1-49E2-90F9-7B6BA473EABC}" destId="{ABDE2510-1E3A-4358-ADDC-DF5DDAA08A85}" srcOrd="0" destOrd="0" presId="urn:microsoft.com/office/officeart/2005/8/layout/lProcess1"/>
    <dgm:cxn modelId="{655E5644-429B-43D3-BD0C-F67E89B03021}" type="presOf" srcId="{9A7D886E-18F4-4318-A52C-6E9512B20BB5}" destId="{272D72BE-0CBA-4309-A593-5B8E736D3A6D}" srcOrd="0" destOrd="0" presId="urn:microsoft.com/office/officeart/2005/8/layout/lProcess1"/>
    <dgm:cxn modelId="{4887E6E3-589C-43A2-84F7-CCCC293359A1}" type="presOf" srcId="{D588C10F-A132-4768-BC28-7D85FF7F2F97}" destId="{C01C40EE-7513-455F-BE2F-55E4FAD72B37}" srcOrd="0" destOrd="0" presId="urn:microsoft.com/office/officeart/2005/8/layout/lProcess1"/>
    <dgm:cxn modelId="{0805E355-5FBE-4A9D-B08D-D577849C9F46}" type="presOf" srcId="{0B3EF4C6-A2F4-46FF-92A4-7A8636FFEA7C}" destId="{DB7A2475-73B5-4C19-A1AA-74D295B84256}" srcOrd="0" destOrd="0" presId="urn:microsoft.com/office/officeart/2005/8/layout/lProcess1"/>
    <dgm:cxn modelId="{F62A3C3B-B17F-4FDE-BD77-250F7AF1716B}" type="presOf" srcId="{27880D43-D6CD-42CA-805F-C3AC407CDC7F}" destId="{F76DD19D-79B2-4F14-8461-CC7B28752648}" srcOrd="0" destOrd="0" presId="urn:microsoft.com/office/officeart/2005/8/layout/lProcess1"/>
    <dgm:cxn modelId="{99860D3B-28CA-4036-A244-F462014D42DB}" srcId="{51FD9157-41F6-4573-93AD-3ECDCCBF670B}" destId="{000F81CD-A5A5-47C3-AFEC-37923976DBDA}" srcOrd="1" destOrd="0" parTransId="{FB518311-A905-4194-A906-B8CD7B05B00F}" sibTransId="{50A19DA1-4CF6-4A20-B06A-9594366D5C5A}"/>
    <dgm:cxn modelId="{6782B28F-30AC-4BF7-B258-CE87D9E6F27A}" type="presOf" srcId="{78F2DE67-4EB7-4598-8016-38C11F9AF92D}" destId="{167E06C2-A49F-4686-9E92-0A7749EE1179}" srcOrd="0" destOrd="0" presId="urn:microsoft.com/office/officeart/2005/8/layout/lProcess1"/>
    <dgm:cxn modelId="{9718A9B2-91E8-482A-AA9F-FE369BF82EB1}" srcId="{57D053B2-910C-4C46-9AA1-D103C7BBE399}" destId="{203E0623-9A72-4398-9547-0AAF3C1681E5}" srcOrd="0" destOrd="0" parTransId="{EEC71AA1-2BD3-4AA1-BC25-B2548E894FEF}" sibTransId="{8FCD2839-9657-40D9-9808-4FC4F19DF18A}"/>
    <dgm:cxn modelId="{43C14BD5-044A-4533-A823-BA9D131DDAFC}" srcId="{51FD9157-41F6-4573-93AD-3ECDCCBF670B}" destId="{D588C10F-A132-4768-BC28-7D85FF7F2F97}" srcOrd="3" destOrd="0" parTransId="{A71AEAA0-7C6C-4804-90FE-5D84D1BDC108}" sibTransId="{D625EB9E-C913-4253-AA33-38EDA56C92C5}"/>
    <dgm:cxn modelId="{099A46BC-35A8-41A3-8294-AE9110BB0B6F}" type="presOf" srcId="{51FD9157-41F6-4573-93AD-3ECDCCBF670B}" destId="{29621ABD-E4D7-455B-9735-B020852EB254}" srcOrd="0" destOrd="0" presId="urn:microsoft.com/office/officeart/2005/8/layout/lProcess1"/>
    <dgm:cxn modelId="{7E3CDB5A-036F-4FD9-B183-E1AB065C1590}" type="presOf" srcId="{DC73B34B-3561-4D2B-877A-FAE085E3101A}" destId="{AE12EA49-50CA-48C4-8C29-2FFC81BA01A6}" srcOrd="0" destOrd="0" presId="urn:microsoft.com/office/officeart/2005/8/layout/lProcess1"/>
    <dgm:cxn modelId="{887FA452-9747-450A-9AB9-CAB563343261}" srcId="{0EC61BE5-061C-4470-B097-7158943CC42A}" destId="{506F79EA-FA87-4CC7-82A9-573506859365}" srcOrd="3" destOrd="0" parTransId="{1130D6A9-15FC-431C-B9A8-E399A4282491}" sibTransId="{01FDD349-A684-4C51-B603-46C7EFAD3174}"/>
    <dgm:cxn modelId="{D70CAC04-C9CD-418D-B61C-E51A5375455E}" type="presOf" srcId="{73936D36-7534-4EB1-8541-B27BDA7BE606}" destId="{37A2B4CF-BA52-4F98-8821-13FE53FB5F79}" srcOrd="0" destOrd="0" presId="urn:microsoft.com/office/officeart/2005/8/layout/lProcess1"/>
    <dgm:cxn modelId="{D877877B-B4C3-41D1-B6C1-88D868B4F63B}" srcId="{57D053B2-910C-4C46-9AA1-D103C7BBE399}" destId="{14C813CA-3E78-4C29-9EBE-6EB29F69575D}" srcOrd="1" destOrd="0" parTransId="{C36887D2-024D-45FD-AD5F-7ACFB256172D}" sibTransId="{CAECE998-5B4A-4F83-A9B5-3844B504A604}"/>
    <dgm:cxn modelId="{9EE87D01-435F-40C6-A9C3-09CA589E2438}" srcId="{700EFD12-2564-4454-8458-30208897DB85}" destId="{57D053B2-910C-4C46-9AA1-D103C7BBE399}" srcOrd="2" destOrd="0" parTransId="{486CF519-1594-475D-B394-7E35DEE8CC30}" sibTransId="{817F23F9-E727-40E9-9591-7D0F1EE81AB2}"/>
    <dgm:cxn modelId="{520D6B52-6FE2-41CA-A608-1F87307C004C}" type="presOf" srcId="{700EFD12-2564-4454-8458-30208897DB85}" destId="{301213A0-29A0-452D-AC41-D4EF6B34FB31}" srcOrd="0" destOrd="0" presId="urn:microsoft.com/office/officeart/2005/8/layout/lProcess1"/>
    <dgm:cxn modelId="{D85C991D-3233-4E30-89B8-AA92AB42EB0D}" type="presOf" srcId="{203E0623-9A72-4398-9547-0AAF3C1681E5}" destId="{B60E0F99-24D7-4F10-9433-9EE9A84E161F}" srcOrd="0" destOrd="0" presId="urn:microsoft.com/office/officeart/2005/8/layout/lProcess1"/>
    <dgm:cxn modelId="{3D8C5F9D-97E4-4E83-A808-C152D6B4592E}" srcId="{0EC61BE5-061C-4470-B097-7158943CC42A}" destId="{9A7D886E-18F4-4318-A52C-6E9512B20BB5}" srcOrd="1" destOrd="0" parTransId="{1D6385FE-30E4-407E-B290-294000A1FC61}" sibTransId="{16669371-E0A9-44F3-AFCF-0DDAED7A341F}"/>
    <dgm:cxn modelId="{8FE10918-0A3A-4980-AA86-743556F23835}" type="presOf" srcId="{B4A8A450-B440-41EB-9498-4FB63B4ACF86}" destId="{43503A4B-0932-40C1-8C6E-B28EE90E8DA1}" srcOrd="0" destOrd="0" presId="urn:microsoft.com/office/officeart/2005/8/layout/lProcess1"/>
    <dgm:cxn modelId="{0B5FBD72-A3D3-4490-B89E-53B9FBBDFE31}" srcId="{0EC61BE5-061C-4470-B097-7158943CC42A}" destId="{09EBA0DC-35D6-4FC3-B9C9-34662E68810C}" srcOrd="0" destOrd="0" parTransId="{0F0BF0F1-651F-4DB3-9612-44550DA29BAE}" sibTransId="{2A410972-0989-4A1D-9833-9C6B4136C6E2}"/>
    <dgm:cxn modelId="{370943B3-A3A1-459D-BFE1-5A8C83F120B3}" srcId="{700EFD12-2564-4454-8458-30208897DB85}" destId="{0EC61BE5-061C-4470-B097-7158943CC42A}" srcOrd="1" destOrd="0" parTransId="{FD78C052-FB6F-483E-A18D-DF55389E4A1A}" sibTransId="{669DD127-F682-4D09-B3DC-9406D1873CB5}"/>
    <dgm:cxn modelId="{03EF1C41-BD2D-484C-A187-D3C91FC8B8D7}" srcId="{700EFD12-2564-4454-8458-30208897DB85}" destId="{51FD9157-41F6-4573-93AD-3ECDCCBF670B}" srcOrd="0" destOrd="0" parTransId="{C0027136-BC7E-40B1-ABFA-59086D6B35B3}" sibTransId="{8CA2C082-923F-4769-84F0-87CA2F8989CD}"/>
    <dgm:cxn modelId="{8716915D-9FFF-48B1-AB8C-A289793E1A83}" type="presOf" srcId="{0F0BF0F1-651F-4DB3-9612-44550DA29BAE}" destId="{2AA37AC6-EF57-4D24-B5DA-92C4751F6477}" srcOrd="0" destOrd="0" presId="urn:microsoft.com/office/officeart/2005/8/layout/lProcess1"/>
    <dgm:cxn modelId="{7C0C11A0-774C-42AD-9DF5-3DD1B854F42D}" type="presOf" srcId="{EEC71AA1-2BD3-4AA1-BC25-B2548E894FEF}" destId="{AC8F9363-6C0D-49B6-BF68-EA096E8EE8BD}" srcOrd="0" destOrd="0" presId="urn:microsoft.com/office/officeart/2005/8/layout/lProcess1"/>
    <dgm:cxn modelId="{DE498050-A266-481F-A4EE-418A47CEED37}" type="presParOf" srcId="{301213A0-29A0-452D-AC41-D4EF6B34FB31}" destId="{2FB984C3-7C09-4F93-A4FE-D02B7BEB8E57}" srcOrd="0" destOrd="0" presId="urn:microsoft.com/office/officeart/2005/8/layout/lProcess1"/>
    <dgm:cxn modelId="{68AB8CD0-1025-431F-A28B-7E120AEA805B}" type="presParOf" srcId="{2FB984C3-7C09-4F93-A4FE-D02B7BEB8E57}" destId="{29621ABD-E4D7-455B-9735-B020852EB254}" srcOrd="0" destOrd="0" presId="urn:microsoft.com/office/officeart/2005/8/layout/lProcess1"/>
    <dgm:cxn modelId="{3694D594-7A24-41C0-81AA-7EE38A08985C}" type="presParOf" srcId="{2FB984C3-7C09-4F93-A4FE-D02B7BEB8E57}" destId="{167E06C2-A49F-4686-9E92-0A7749EE1179}" srcOrd="1" destOrd="0" presId="urn:microsoft.com/office/officeart/2005/8/layout/lProcess1"/>
    <dgm:cxn modelId="{2633DEDB-0550-44EB-927B-F06861A6681B}" type="presParOf" srcId="{2FB984C3-7C09-4F93-A4FE-D02B7BEB8E57}" destId="{F76DD19D-79B2-4F14-8461-CC7B28752648}" srcOrd="2" destOrd="0" presId="urn:microsoft.com/office/officeart/2005/8/layout/lProcess1"/>
    <dgm:cxn modelId="{DD6A9CA9-6CC7-4CFD-BD85-CDB04DF875E1}" type="presParOf" srcId="{2FB984C3-7C09-4F93-A4FE-D02B7BEB8E57}" destId="{AE12EA49-50CA-48C4-8C29-2FFC81BA01A6}" srcOrd="3" destOrd="0" presId="urn:microsoft.com/office/officeart/2005/8/layout/lProcess1"/>
    <dgm:cxn modelId="{511E74C0-48D1-4210-B31E-23AC5FA7C663}" type="presParOf" srcId="{2FB984C3-7C09-4F93-A4FE-D02B7BEB8E57}" destId="{2A60D427-20BD-426E-9F5F-772F8A3FED2C}" srcOrd="4" destOrd="0" presId="urn:microsoft.com/office/officeart/2005/8/layout/lProcess1"/>
    <dgm:cxn modelId="{12CCE621-5CD2-4B70-AC5D-873F1BAD014D}" type="presParOf" srcId="{2FB984C3-7C09-4F93-A4FE-D02B7BEB8E57}" destId="{A7594C0C-455C-4B3C-A642-E8D1079A926B}" srcOrd="5" destOrd="0" presId="urn:microsoft.com/office/officeart/2005/8/layout/lProcess1"/>
    <dgm:cxn modelId="{17CFE742-D8AF-4F75-B4DD-4975D8025922}" type="presParOf" srcId="{2FB984C3-7C09-4F93-A4FE-D02B7BEB8E57}" destId="{687F5B4D-1592-4D97-BA4D-B6F104810D4C}" srcOrd="6" destOrd="0" presId="urn:microsoft.com/office/officeart/2005/8/layout/lProcess1"/>
    <dgm:cxn modelId="{D894B263-20C5-48CA-960C-719F9FC9B8EF}" type="presParOf" srcId="{2FB984C3-7C09-4F93-A4FE-D02B7BEB8E57}" destId="{ABDE2510-1E3A-4358-ADDC-DF5DDAA08A85}" srcOrd="7" destOrd="0" presId="urn:microsoft.com/office/officeart/2005/8/layout/lProcess1"/>
    <dgm:cxn modelId="{1C357B8E-38F0-4A45-9908-54952610280C}" type="presParOf" srcId="{2FB984C3-7C09-4F93-A4FE-D02B7BEB8E57}" destId="{C01C40EE-7513-455F-BE2F-55E4FAD72B37}" srcOrd="8" destOrd="0" presId="urn:microsoft.com/office/officeart/2005/8/layout/lProcess1"/>
    <dgm:cxn modelId="{B2503939-15FA-4188-A04D-B8F7BEF10DE7}" type="presParOf" srcId="{301213A0-29A0-452D-AC41-D4EF6B34FB31}" destId="{707F3A4C-D64D-4157-9525-2802C42F33FF}" srcOrd="1" destOrd="0" presId="urn:microsoft.com/office/officeart/2005/8/layout/lProcess1"/>
    <dgm:cxn modelId="{FB19E9A7-F067-4917-9D0D-FC434E845917}" type="presParOf" srcId="{301213A0-29A0-452D-AC41-D4EF6B34FB31}" destId="{918F4D83-28D4-49A4-BCFB-32DCAE159501}" srcOrd="2" destOrd="0" presId="urn:microsoft.com/office/officeart/2005/8/layout/lProcess1"/>
    <dgm:cxn modelId="{64343F10-73A4-4BE2-BBD7-3F5D66A3788D}" type="presParOf" srcId="{918F4D83-28D4-49A4-BCFB-32DCAE159501}" destId="{668AF5B7-F34A-4D2D-A657-128CC707DECA}" srcOrd="0" destOrd="0" presId="urn:microsoft.com/office/officeart/2005/8/layout/lProcess1"/>
    <dgm:cxn modelId="{09A16A62-C23F-4958-B7D0-952C83D2F81B}" type="presParOf" srcId="{918F4D83-28D4-49A4-BCFB-32DCAE159501}" destId="{2AA37AC6-EF57-4D24-B5DA-92C4751F6477}" srcOrd="1" destOrd="0" presId="urn:microsoft.com/office/officeart/2005/8/layout/lProcess1"/>
    <dgm:cxn modelId="{1D2A0225-010E-4707-8CC3-680DA53EFAF6}" type="presParOf" srcId="{918F4D83-28D4-49A4-BCFB-32DCAE159501}" destId="{8820839C-4E28-472F-9082-BD54ED289B10}" srcOrd="2" destOrd="0" presId="urn:microsoft.com/office/officeart/2005/8/layout/lProcess1"/>
    <dgm:cxn modelId="{D2BE2E23-7779-4EA4-9566-B72379A1BD14}" type="presParOf" srcId="{918F4D83-28D4-49A4-BCFB-32DCAE159501}" destId="{6C63B678-85C6-4E60-9C72-C57DC3DA5BC5}" srcOrd="3" destOrd="0" presId="urn:microsoft.com/office/officeart/2005/8/layout/lProcess1"/>
    <dgm:cxn modelId="{52FD2CEB-4248-40BB-A8FE-FC2337C35915}" type="presParOf" srcId="{918F4D83-28D4-49A4-BCFB-32DCAE159501}" destId="{272D72BE-0CBA-4309-A593-5B8E736D3A6D}" srcOrd="4" destOrd="0" presId="urn:microsoft.com/office/officeart/2005/8/layout/lProcess1"/>
    <dgm:cxn modelId="{B8C69029-3A51-4391-80AC-89D8019FAF0A}" type="presParOf" srcId="{918F4D83-28D4-49A4-BCFB-32DCAE159501}" destId="{A83050AD-DE95-449A-8F2C-5C49C981F29C}" srcOrd="5" destOrd="0" presId="urn:microsoft.com/office/officeart/2005/8/layout/lProcess1"/>
    <dgm:cxn modelId="{3366BF3C-990A-43F8-9E05-54DC34E0C7FE}" type="presParOf" srcId="{918F4D83-28D4-49A4-BCFB-32DCAE159501}" destId="{37A2B4CF-BA52-4F98-8821-13FE53FB5F79}" srcOrd="6" destOrd="0" presId="urn:microsoft.com/office/officeart/2005/8/layout/lProcess1"/>
    <dgm:cxn modelId="{6C14340D-674F-468B-BDC2-5571D71799C1}" type="presParOf" srcId="{918F4D83-28D4-49A4-BCFB-32DCAE159501}" destId="{DB7A2475-73B5-4C19-A1AA-74D295B84256}" srcOrd="7" destOrd="0" presId="urn:microsoft.com/office/officeart/2005/8/layout/lProcess1"/>
    <dgm:cxn modelId="{5629C82B-45F0-4156-9E03-DE4BDDD10AC5}" type="presParOf" srcId="{918F4D83-28D4-49A4-BCFB-32DCAE159501}" destId="{D24C302E-5CB9-4A26-ADDB-932FAE528880}" srcOrd="8" destOrd="0" presId="urn:microsoft.com/office/officeart/2005/8/layout/lProcess1"/>
    <dgm:cxn modelId="{0D779257-781F-4A86-AD85-3CF32E8E60E0}" type="presParOf" srcId="{301213A0-29A0-452D-AC41-D4EF6B34FB31}" destId="{2F45CFCF-6896-431D-9567-B0D3B9A4FE81}" srcOrd="3" destOrd="0" presId="urn:microsoft.com/office/officeart/2005/8/layout/lProcess1"/>
    <dgm:cxn modelId="{5BD57CCC-0E81-45AE-B022-CE4E3B79B4B8}" type="presParOf" srcId="{301213A0-29A0-452D-AC41-D4EF6B34FB31}" destId="{AAE1FFB4-A5A7-42C2-A81A-5E0BB0653D99}" srcOrd="4" destOrd="0" presId="urn:microsoft.com/office/officeart/2005/8/layout/lProcess1"/>
    <dgm:cxn modelId="{9439CB72-BCE2-42D3-8D25-62F96FAF9332}" type="presParOf" srcId="{AAE1FFB4-A5A7-42C2-A81A-5E0BB0653D99}" destId="{708CA8E9-003A-4CF7-82EA-2A6207EADEBC}" srcOrd="0" destOrd="0" presId="urn:microsoft.com/office/officeart/2005/8/layout/lProcess1"/>
    <dgm:cxn modelId="{6801FDC2-564F-4D37-A05C-6DEC37B44807}" type="presParOf" srcId="{AAE1FFB4-A5A7-42C2-A81A-5E0BB0653D99}" destId="{AC8F9363-6C0D-49B6-BF68-EA096E8EE8BD}" srcOrd="1" destOrd="0" presId="urn:microsoft.com/office/officeart/2005/8/layout/lProcess1"/>
    <dgm:cxn modelId="{BD01B5CB-CF23-44DB-AD64-EA000ADB1146}" type="presParOf" srcId="{AAE1FFB4-A5A7-42C2-A81A-5E0BB0653D99}" destId="{B60E0F99-24D7-4F10-9433-9EE9A84E161F}" srcOrd="2" destOrd="0" presId="urn:microsoft.com/office/officeart/2005/8/layout/lProcess1"/>
    <dgm:cxn modelId="{C08F6FCF-DFE2-4A0D-9AA8-E8A9E0D156A8}" type="presParOf" srcId="{AAE1FFB4-A5A7-42C2-A81A-5E0BB0653D99}" destId="{082197EF-8714-4919-9D88-A7CD476A2359}" srcOrd="3" destOrd="0" presId="urn:microsoft.com/office/officeart/2005/8/layout/lProcess1"/>
    <dgm:cxn modelId="{A497E485-4D31-45B4-BB4E-B368156F06B7}" type="presParOf" srcId="{AAE1FFB4-A5A7-42C2-A81A-5E0BB0653D99}" destId="{B44E36B8-D2AC-4F1F-8545-E0AE46A66147}" srcOrd="4" destOrd="0" presId="urn:microsoft.com/office/officeart/2005/8/layout/lProcess1"/>
    <dgm:cxn modelId="{1AB8ECB5-9C0D-4809-B0DA-976125D0B751}" type="presParOf" srcId="{AAE1FFB4-A5A7-42C2-A81A-5E0BB0653D99}" destId="{645EB766-8E4F-4853-9663-FD34CFA0937C}" srcOrd="5" destOrd="0" presId="urn:microsoft.com/office/officeart/2005/8/layout/lProcess1"/>
    <dgm:cxn modelId="{E9C4202E-4924-48B5-829B-82715278A1A3}" type="presParOf" srcId="{AAE1FFB4-A5A7-42C2-A81A-5E0BB0653D99}" destId="{A2FB046F-DA95-4803-A05B-58398E31E506}" srcOrd="6" destOrd="0" presId="urn:microsoft.com/office/officeart/2005/8/layout/lProcess1"/>
    <dgm:cxn modelId="{76A317AE-1A09-469B-8EE5-728C19D21CC5}" type="presParOf" srcId="{AAE1FFB4-A5A7-42C2-A81A-5E0BB0653D99}" destId="{ED1E1B56-583C-4D19-932C-14FE12BBE938}" srcOrd="7" destOrd="0" presId="urn:microsoft.com/office/officeart/2005/8/layout/lProcess1"/>
    <dgm:cxn modelId="{461F4C06-6CB7-4346-924F-55F97AA126E4}" type="presParOf" srcId="{AAE1FFB4-A5A7-42C2-A81A-5E0BB0653D99}" destId="{43503A4B-0932-40C1-8C6E-B28EE90E8DA1}" srcOrd="8"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621ABD-E4D7-455B-9735-B020852EB254}">
      <dsp:nvSpPr>
        <dsp:cNvPr id="0" name=""/>
        <dsp:cNvSpPr/>
      </dsp:nvSpPr>
      <dsp:spPr>
        <a:xfrm>
          <a:off x="3362" y="714968"/>
          <a:ext cx="2647930" cy="66198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Organizational Commitment</a:t>
          </a:r>
          <a:endParaRPr lang="en-US" sz="2000" kern="1200" dirty="0"/>
        </a:p>
      </dsp:txBody>
      <dsp:txXfrm>
        <a:off x="22751" y="734357"/>
        <a:ext cx="2609152" cy="623204"/>
      </dsp:txXfrm>
    </dsp:sp>
    <dsp:sp modelId="{167E06C2-A49F-4686-9E92-0A7749EE1179}">
      <dsp:nvSpPr>
        <dsp:cNvPr id="0" name=""/>
        <dsp:cNvSpPr/>
      </dsp:nvSpPr>
      <dsp:spPr>
        <a:xfrm rot="5400000">
          <a:off x="1269404" y="1434874"/>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76DD19D-79B2-4F14-8461-CC7B28752648}">
      <dsp:nvSpPr>
        <dsp:cNvPr id="0" name=""/>
        <dsp:cNvSpPr/>
      </dsp:nvSpPr>
      <dsp:spPr>
        <a:xfrm>
          <a:off x="3362" y="1608645"/>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Support From Highest Level</a:t>
          </a:r>
          <a:endParaRPr lang="en-US" sz="1600" kern="1200" dirty="0"/>
        </a:p>
      </dsp:txBody>
      <dsp:txXfrm>
        <a:off x="22751" y="1628034"/>
        <a:ext cx="2609152" cy="623204"/>
      </dsp:txXfrm>
    </dsp:sp>
    <dsp:sp modelId="{AE12EA49-50CA-48C4-8C29-2FFC81BA01A6}">
      <dsp:nvSpPr>
        <dsp:cNvPr id="0" name=""/>
        <dsp:cNvSpPr/>
      </dsp:nvSpPr>
      <dsp:spPr>
        <a:xfrm rot="5400000">
          <a:off x="1269404" y="2328551"/>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60D427-20BD-426E-9F5F-772F8A3FED2C}">
      <dsp:nvSpPr>
        <dsp:cNvPr id="0" name=""/>
        <dsp:cNvSpPr/>
      </dsp:nvSpPr>
      <dsp:spPr>
        <a:xfrm>
          <a:off x="3362" y="2502321"/>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Compliance with All Regulations</a:t>
          </a:r>
        </a:p>
      </dsp:txBody>
      <dsp:txXfrm>
        <a:off x="22751" y="2521710"/>
        <a:ext cx="2609152" cy="623204"/>
      </dsp:txXfrm>
    </dsp:sp>
    <dsp:sp modelId="{A7594C0C-455C-4B3C-A642-E8D1079A926B}">
      <dsp:nvSpPr>
        <dsp:cNvPr id="0" name=""/>
        <dsp:cNvSpPr/>
      </dsp:nvSpPr>
      <dsp:spPr>
        <a:xfrm rot="5400000">
          <a:off x="1269404" y="3222227"/>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87F5B4D-1592-4D97-BA4D-B6F104810D4C}">
      <dsp:nvSpPr>
        <dsp:cNvPr id="0" name=""/>
        <dsp:cNvSpPr/>
      </dsp:nvSpPr>
      <dsp:spPr>
        <a:xfrm>
          <a:off x="3362" y="3395998"/>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Dedicated Resources</a:t>
          </a:r>
          <a:endParaRPr lang="en-US" sz="1600" kern="1200" dirty="0"/>
        </a:p>
      </dsp:txBody>
      <dsp:txXfrm>
        <a:off x="22751" y="3415387"/>
        <a:ext cx="2609152" cy="623204"/>
      </dsp:txXfrm>
    </dsp:sp>
    <dsp:sp modelId="{ABDE2510-1E3A-4358-ADDC-DF5DDAA08A85}">
      <dsp:nvSpPr>
        <dsp:cNvPr id="0" name=""/>
        <dsp:cNvSpPr/>
      </dsp:nvSpPr>
      <dsp:spPr>
        <a:xfrm rot="5400000">
          <a:off x="1269404" y="4115904"/>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1C40EE-7513-455F-BE2F-55E4FAD72B37}">
      <dsp:nvSpPr>
        <dsp:cNvPr id="0" name=""/>
        <dsp:cNvSpPr/>
      </dsp:nvSpPr>
      <dsp:spPr>
        <a:xfrm>
          <a:off x="3362" y="4289674"/>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Common Goals</a:t>
          </a:r>
          <a:endParaRPr lang="en-US" sz="1600" kern="1200" dirty="0"/>
        </a:p>
      </dsp:txBody>
      <dsp:txXfrm>
        <a:off x="22751" y="4309063"/>
        <a:ext cx="2609152" cy="623204"/>
      </dsp:txXfrm>
    </dsp:sp>
    <dsp:sp modelId="{668AF5B7-F34A-4D2D-A657-128CC707DECA}">
      <dsp:nvSpPr>
        <dsp:cNvPr id="0" name=""/>
        <dsp:cNvSpPr/>
      </dsp:nvSpPr>
      <dsp:spPr>
        <a:xfrm>
          <a:off x="3022003" y="714968"/>
          <a:ext cx="2647930" cy="66198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Risk Based Approach</a:t>
          </a:r>
          <a:endParaRPr lang="en-US" sz="2000" kern="1200" dirty="0"/>
        </a:p>
      </dsp:txBody>
      <dsp:txXfrm>
        <a:off x="3041392" y="734357"/>
        <a:ext cx="2609152" cy="623204"/>
      </dsp:txXfrm>
    </dsp:sp>
    <dsp:sp modelId="{2AA37AC6-EF57-4D24-B5DA-92C4751F6477}">
      <dsp:nvSpPr>
        <dsp:cNvPr id="0" name=""/>
        <dsp:cNvSpPr/>
      </dsp:nvSpPr>
      <dsp:spPr>
        <a:xfrm rot="5400000">
          <a:off x="4288045" y="1434874"/>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20839C-4E28-472F-9082-BD54ED289B10}">
      <dsp:nvSpPr>
        <dsp:cNvPr id="0" name=""/>
        <dsp:cNvSpPr/>
      </dsp:nvSpPr>
      <dsp:spPr>
        <a:xfrm>
          <a:off x="3022003" y="1608645"/>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Customer Type</a:t>
          </a:r>
          <a:endParaRPr lang="en-US" sz="1600" kern="1200" dirty="0"/>
        </a:p>
      </dsp:txBody>
      <dsp:txXfrm>
        <a:off x="3041392" y="1628034"/>
        <a:ext cx="2609152" cy="623204"/>
      </dsp:txXfrm>
    </dsp:sp>
    <dsp:sp modelId="{6C63B678-85C6-4E60-9C72-C57DC3DA5BC5}">
      <dsp:nvSpPr>
        <dsp:cNvPr id="0" name=""/>
        <dsp:cNvSpPr/>
      </dsp:nvSpPr>
      <dsp:spPr>
        <a:xfrm rot="5400000">
          <a:off x="4288045" y="2328551"/>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72D72BE-0CBA-4309-A593-5B8E736D3A6D}">
      <dsp:nvSpPr>
        <dsp:cNvPr id="0" name=""/>
        <dsp:cNvSpPr/>
      </dsp:nvSpPr>
      <dsp:spPr>
        <a:xfrm>
          <a:off x="3022003" y="2502321"/>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Lack of Natural Gas Service Does Not Excludes a Location</a:t>
          </a:r>
          <a:endParaRPr lang="en-US" sz="1600" kern="1200" dirty="0"/>
        </a:p>
      </dsp:txBody>
      <dsp:txXfrm>
        <a:off x="3041392" y="2521710"/>
        <a:ext cx="2609152" cy="623204"/>
      </dsp:txXfrm>
    </dsp:sp>
    <dsp:sp modelId="{A83050AD-DE95-449A-8F2C-5C49C981F29C}">
      <dsp:nvSpPr>
        <dsp:cNvPr id="0" name=""/>
        <dsp:cNvSpPr/>
      </dsp:nvSpPr>
      <dsp:spPr>
        <a:xfrm rot="5400000">
          <a:off x="4288045" y="3222227"/>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7A2B4CF-BA52-4F98-8821-13FE53FB5F79}">
      <dsp:nvSpPr>
        <dsp:cNvPr id="0" name=""/>
        <dsp:cNvSpPr/>
      </dsp:nvSpPr>
      <dsp:spPr>
        <a:xfrm>
          <a:off x="3022003" y="3395998"/>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Previous Claims or Incident Reports</a:t>
          </a:r>
          <a:endParaRPr lang="en-US" sz="1600" kern="1200" dirty="0"/>
        </a:p>
      </dsp:txBody>
      <dsp:txXfrm>
        <a:off x="3041392" y="3415387"/>
        <a:ext cx="2609152" cy="623204"/>
      </dsp:txXfrm>
    </dsp:sp>
    <dsp:sp modelId="{DB7A2475-73B5-4C19-A1AA-74D295B84256}">
      <dsp:nvSpPr>
        <dsp:cNvPr id="0" name=""/>
        <dsp:cNvSpPr/>
      </dsp:nvSpPr>
      <dsp:spPr>
        <a:xfrm rot="5400000">
          <a:off x="4288045" y="4115904"/>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24C302E-5CB9-4A26-ADDB-932FAE528880}">
      <dsp:nvSpPr>
        <dsp:cNvPr id="0" name=""/>
        <dsp:cNvSpPr/>
      </dsp:nvSpPr>
      <dsp:spPr>
        <a:xfrm>
          <a:off x="3022003" y="4289674"/>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Attributes with Higher Probability</a:t>
          </a:r>
          <a:endParaRPr lang="en-US" sz="1600" kern="1200" dirty="0"/>
        </a:p>
      </dsp:txBody>
      <dsp:txXfrm>
        <a:off x="3041392" y="4309063"/>
        <a:ext cx="2609152" cy="623204"/>
      </dsp:txXfrm>
    </dsp:sp>
    <dsp:sp modelId="{708CA8E9-003A-4CF7-82EA-2A6207EADEBC}">
      <dsp:nvSpPr>
        <dsp:cNvPr id="0" name=""/>
        <dsp:cNvSpPr/>
      </dsp:nvSpPr>
      <dsp:spPr>
        <a:xfrm>
          <a:off x="6040643" y="714968"/>
          <a:ext cx="2647930" cy="66198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Auditable Record Keeping System</a:t>
          </a:r>
          <a:endParaRPr lang="en-US" sz="2000" kern="1200" dirty="0"/>
        </a:p>
      </dsp:txBody>
      <dsp:txXfrm>
        <a:off x="6060032" y="734357"/>
        <a:ext cx="2609152" cy="623204"/>
      </dsp:txXfrm>
    </dsp:sp>
    <dsp:sp modelId="{AC8F9363-6C0D-49B6-BF68-EA096E8EE8BD}">
      <dsp:nvSpPr>
        <dsp:cNvPr id="0" name=""/>
        <dsp:cNvSpPr/>
      </dsp:nvSpPr>
      <dsp:spPr>
        <a:xfrm rot="5400000">
          <a:off x="7306685" y="1434874"/>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0E0F99-24D7-4F10-9433-9EE9A84E161F}">
      <dsp:nvSpPr>
        <dsp:cNvPr id="0" name=""/>
        <dsp:cNvSpPr/>
      </dsp:nvSpPr>
      <dsp:spPr>
        <a:xfrm>
          <a:off x="6040643" y="1608645"/>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Operating Procedures and Training Specific to Cross Bores</a:t>
          </a:r>
          <a:endParaRPr lang="en-US" sz="1600" kern="1200" dirty="0"/>
        </a:p>
      </dsp:txBody>
      <dsp:txXfrm>
        <a:off x="6060032" y="1628034"/>
        <a:ext cx="2609152" cy="623204"/>
      </dsp:txXfrm>
    </dsp:sp>
    <dsp:sp modelId="{082197EF-8714-4919-9D88-A7CD476A2359}">
      <dsp:nvSpPr>
        <dsp:cNvPr id="0" name=""/>
        <dsp:cNvSpPr/>
      </dsp:nvSpPr>
      <dsp:spPr>
        <a:xfrm rot="5400000">
          <a:off x="7306685" y="2328551"/>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4E36B8-D2AC-4F1F-8545-E0AE46A66147}">
      <dsp:nvSpPr>
        <dsp:cNvPr id="0" name=""/>
        <dsp:cNvSpPr/>
      </dsp:nvSpPr>
      <dsp:spPr>
        <a:xfrm>
          <a:off x="6040643" y="2502321"/>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Include in DIMP</a:t>
          </a:r>
          <a:endParaRPr lang="en-US" sz="1600" kern="1200" dirty="0"/>
        </a:p>
      </dsp:txBody>
      <dsp:txXfrm>
        <a:off x="6060032" y="2521710"/>
        <a:ext cx="2609152" cy="623204"/>
      </dsp:txXfrm>
    </dsp:sp>
    <dsp:sp modelId="{645EB766-8E4F-4853-9663-FD34CFA0937C}">
      <dsp:nvSpPr>
        <dsp:cNvPr id="0" name=""/>
        <dsp:cNvSpPr/>
      </dsp:nvSpPr>
      <dsp:spPr>
        <a:xfrm rot="5400000">
          <a:off x="7306685" y="3222227"/>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FB046F-DA95-4803-A05B-58398E31E506}">
      <dsp:nvSpPr>
        <dsp:cNvPr id="0" name=""/>
        <dsp:cNvSpPr/>
      </dsp:nvSpPr>
      <dsp:spPr>
        <a:xfrm>
          <a:off x="6040643" y="3395998"/>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Coordinate With One Call Systems</a:t>
          </a:r>
          <a:endParaRPr lang="en-US" sz="1600" kern="1200" dirty="0"/>
        </a:p>
      </dsp:txBody>
      <dsp:txXfrm>
        <a:off x="6060032" y="3415387"/>
        <a:ext cx="2609152" cy="623204"/>
      </dsp:txXfrm>
    </dsp:sp>
    <dsp:sp modelId="{ED1E1B56-583C-4D19-932C-14FE12BBE938}">
      <dsp:nvSpPr>
        <dsp:cNvPr id="0" name=""/>
        <dsp:cNvSpPr/>
      </dsp:nvSpPr>
      <dsp:spPr>
        <a:xfrm rot="5400000">
          <a:off x="7306685" y="4115904"/>
          <a:ext cx="115846" cy="115846"/>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3503A4B-0932-40C1-8C6E-B28EE90E8DA1}">
      <dsp:nvSpPr>
        <dsp:cNvPr id="0" name=""/>
        <dsp:cNvSpPr/>
      </dsp:nvSpPr>
      <dsp:spPr>
        <a:xfrm>
          <a:off x="6040643" y="4289674"/>
          <a:ext cx="2647930" cy="661982"/>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Use a GIS</a:t>
          </a:r>
          <a:endParaRPr lang="en-US" sz="1600" kern="1200" dirty="0"/>
        </a:p>
      </dsp:txBody>
      <dsp:txXfrm>
        <a:off x="6060032" y="4309063"/>
        <a:ext cx="2609152" cy="623204"/>
      </dsp:txXfrm>
    </dsp:sp>
  </dsp:spTree>
</dsp:drawing>
</file>

<file path=ppt/diagrams/layout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7740" cy="468471"/>
          </a:xfrm>
          <a:prstGeom prst="rect">
            <a:avLst/>
          </a:prstGeom>
        </p:spPr>
        <p:txBody>
          <a:bodyPr vert="horz" lIns="94101" tIns="47050" rIns="94101" bIns="47050" rtlCol="0"/>
          <a:lstStyle>
            <a:lvl1pPr algn="l">
              <a:defRPr sz="1200"/>
            </a:lvl1pPr>
          </a:lstStyle>
          <a:p>
            <a:endParaRPr lang="en-US" dirty="0"/>
          </a:p>
        </p:txBody>
      </p:sp>
      <p:sp>
        <p:nvSpPr>
          <p:cNvPr id="3" name="Date Placeholder 2"/>
          <p:cNvSpPr>
            <a:spLocks noGrp="1"/>
          </p:cNvSpPr>
          <p:nvPr>
            <p:ph type="dt" sz="quarter" idx="1"/>
          </p:nvPr>
        </p:nvSpPr>
        <p:spPr>
          <a:xfrm>
            <a:off x="4023093" y="0"/>
            <a:ext cx="3077740" cy="468471"/>
          </a:xfrm>
          <a:prstGeom prst="rect">
            <a:avLst/>
          </a:prstGeom>
        </p:spPr>
        <p:txBody>
          <a:bodyPr vert="horz" lIns="94101" tIns="47050" rIns="94101" bIns="47050" rtlCol="0"/>
          <a:lstStyle>
            <a:lvl1pPr algn="r">
              <a:defRPr sz="1200"/>
            </a:lvl1pPr>
          </a:lstStyle>
          <a:p>
            <a:fld id="{F4432BED-F7FD-4B82-97D1-2F3679E8C3AF}" type="datetimeFigureOut">
              <a:rPr lang="en-US" smtClean="0"/>
              <a:pPr/>
              <a:t>11/15/2013</a:t>
            </a:fld>
            <a:endParaRPr lang="en-US" dirty="0"/>
          </a:p>
        </p:txBody>
      </p:sp>
      <p:sp>
        <p:nvSpPr>
          <p:cNvPr id="4" name="Footer Placeholder 3"/>
          <p:cNvSpPr>
            <a:spLocks noGrp="1"/>
          </p:cNvSpPr>
          <p:nvPr>
            <p:ph type="ftr" sz="quarter" idx="2"/>
          </p:nvPr>
        </p:nvSpPr>
        <p:spPr>
          <a:xfrm>
            <a:off x="1" y="8899328"/>
            <a:ext cx="3077740" cy="468471"/>
          </a:xfrm>
          <a:prstGeom prst="rect">
            <a:avLst/>
          </a:prstGeom>
        </p:spPr>
        <p:txBody>
          <a:bodyPr vert="horz" lIns="94101" tIns="47050" rIns="94101" bIns="4705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23093" y="8899328"/>
            <a:ext cx="3077740" cy="468471"/>
          </a:xfrm>
          <a:prstGeom prst="rect">
            <a:avLst/>
          </a:prstGeom>
        </p:spPr>
        <p:txBody>
          <a:bodyPr vert="horz" lIns="94101" tIns="47050" rIns="94101" bIns="47050" rtlCol="0" anchor="b"/>
          <a:lstStyle>
            <a:lvl1pPr algn="r">
              <a:defRPr sz="1200"/>
            </a:lvl1pPr>
          </a:lstStyle>
          <a:p>
            <a:fld id="{A6589988-47AD-4DF8-A3CC-8D130B85CF26}" type="slidenum">
              <a:rPr lang="en-US" smtClean="0"/>
              <a:pPr/>
              <a:t>‹#›</a:t>
            </a:fld>
            <a:endParaRPr lang="en-US" dirty="0"/>
          </a:p>
        </p:txBody>
      </p:sp>
    </p:spTree>
    <p:extLst>
      <p:ext uri="{BB962C8B-B14F-4D97-AF65-F5344CB8AC3E}">
        <p14:creationId xmlns:p14="http://schemas.microsoft.com/office/powerpoint/2010/main" val="4119834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7740" cy="468471"/>
          </a:xfrm>
          <a:prstGeom prst="rect">
            <a:avLst/>
          </a:prstGeom>
        </p:spPr>
        <p:txBody>
          <a:bodyPr vert="horz" lIns="94101" tIns="47050" rIns="94101" bIns="47050" rtlCol="0"/>
          <a:lstStyle>
            <a:lvl1pPr algn="l">
              <a:defRPr sz="1200"/>
            </a:lvl1pPr>
          </a:lstStyle>
          <a:p>
            <a:endParaRPr lang="en-US" dirty="0"/>
          </a:p>
        </p:txBody>
      </p:sp>
      <p:sp>
        <p:nvSpPr>
          <p:cNvPr id="3" name="Date Placeholder 2"/>
          <p:cNvSpPr>
            <a:spLocks noGrp="1"/>
          </p:cNvSpPr>
          <p:nvPr>
            <p:ph type="dt" idx="1"/>
          </p:nvPr>
        </p:nvSpPr>
        <p:spPr>
          <a:xfrm>
            <a:off x="4023093" y="0"/>
            <a:ext cx="3077740" cy="468471"/>
          </a:xfrm>
          <a:prstGeom prst="rect">
            <a:avLst/>
          </a:prstGeom>
        </p:spPr>
        <p:txBody>
          <a:bodyPr vert="horz" lIns="94101" tIns="47050" rIns="94101" bIns="47050" rtlCol="0"/>
          <a:lstStyle>
            <a:lvl1pPr algn="r">
              <a:defRPr sz="1200"/>
            </a:lvl1pPr>
          </a:lstStyle>
          <a:p>
            <a:fld id="{34649353-D01C-4B7E-A0CD-64A3064FAB96}" type="datetimeFigureOut">
              <a:rPr lang="en-US" smtClean="0"/>
              <a:pPr/>
              <a:t>11/15/2013</a:t>
            </a:fld>
            <a:endParaRPr lang="en-US" dirty="0"/>
          </a:p>
        </p:txBody>
      </p:sp>
      <p:sp>
        <p:nvSpPr>
          <p:cNvPr id="4" name="Slide Image Placeholder 3"/>
          <p:cNvSpPr>
            <a:spLocks noGrp="1" noRot="1" noChangeAspect="1"/>
          </p:cNvSpPr>
          <p:nvPr>
            <p:ph type="sldImg" idx="2"/>
          </p:nvPr>
        </p:nvSpPr>
        <p:spPr>
          <a:xfrm>
            <a:off x="1209675" y="703263"/>
            <a:ext cx="4683125" cy="3513137"/>
          </a:xfrm>
          <a:prstGeom prst="rect">
            <a:avLst/>
          </a:prstGeom>
          <a:noFill/>
          <a:ln w="12700">
            <a:solidFill>
              <a:prstClr val="black"/>
            </a:solidFill>
          </a:ln>
        </p:spPr>
        <p:txBody>
          <a:bodyPr vert="horz" lIns="94101" tIns="47050" rIns="94101" bIns="47050" rtlCol="0" anchor="ctr"/>
          <a:lstStyle/>
          <a:p>
            <a:endParaRPr lang="en-US" dirty="0"/>
          </a:p>
        </p:txBody>
      </p:sp>
      <p:sp>
        <p:nvSpPr>
          <p:cNvPr id="5" name="Notes Placeholder 4"/>
          <p:cNvSpPr>
            <a:spLocks noGrp="1"/>
          </p:cNvSpPr>
          <p:nvPr>
            <p:ph type="body" sz="quarter" idx="3"/>
          </p:nvPr>
        </p:nvSpPr>
        <p:spPr>
          <a:xfrm>
            <a:off x="710248" y="4450477"/>
            <a:ext cx="5681980" cy="4216241"/>
          </a:xfrm>
          <a:prstGeom prst="rect">
            <a:avLst/>
          </a:prstGeom>
        </p:spPr>
        <p:txBody>
          <a:bodyPr vert="horz" lIns="94101" tIns="47050" rIns="94101" bIns="4705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99328"/>
            <a:ext cx="3077740" cy="468471"/>
          </a:xfrm>
          <a:prstGeom prst="rect">
            <a:avLst/>
          </a:prstGeom>
        </p:spPr>
        <p:txBody>
          <a:bodyPr vert="horz" lIns="94101" tIns="47050" rIns="94101" bIns="47050"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3" y="8899328"/>
            <a:ext cx="3077740" cy="468471"/>
          </a:xfrm>
          <a:prstGeom prst="rect">
            <a:avLst/>
          </a:prstGeom>
        </p:spPr>
        <p:txBody>
          <a:bodyPr vert="horz" lIns="94101" tIns="47050" rIns="94101" bIns="47050" rtlCol="0" anchor="b"/>
          <a:lstStyle>
            <a:lvl1pPr algn="r">
              <a:defRPr sz="1200"/>
            </a:lvl1pPr>
          </a:lstStyle>
          <a:p>
            <a:fld id="{5AF938E4-4BD2-44A8-A25B-29DA670C8EF2}" type="slidenum">
              <a:rPr lang="en-US" smtClean="0"/>
              <a:pPr/>
              <a:t>‹#›</a:t>
            </a:fld>
            <a:endParaRPr lang="en-US" dirty="0"/>
          </a:p>
        </p:txBody>
      </p:sp>
    </p:spTree>
    <p:extLst>
      <p:ext uri="{BB962C8B-B14F-4D97-AF65-F5344CB8AC3E}">
        <p14:creationId xmlns:p14="http://schemas.microsoft.com/office/powerpoint/2010/main" val="158386578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ntsb.gov/recs/letters/1976/P76_83_86.pdf"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ps.mn.gov/divisions/ops/forms-documents/Documents/Alert%20Notice%2001-2010.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 for the opportunity to present this information on cross bore best practices.</a:t>
            </a:r>
          </a:p>
          <a:p>
            <a:endParaRPr lang="en-US" dirty="0"/>
          </a:p>
          <a:p>
            <a:r>
              <a:rPr lang="en-US" dirty="0" smtClean="0"/>
              <a:t>The presentation will be focused on improving safety for both existing installation where a cross bore may have occurred as well as for new installations to ensure no new cross bores occur</a:t>
            </a:r>
          </a:p>
          <a:p>
            <a:endParaRPr lang="en-US" dirty="0"/>
          </a:p>
          <a:p>
            <a:r>
              <a:rPr lang="en-US" dirty="0" smtClean="0"/>
              <a:t>We will review:</a:t>
            </a:r>
          </a:p>
          <a:p>
            <a:pPr lvl="1"/>
            <a:r>
              <a:rPr lang="en-US" dirty="0" smtClean="0"/>
              <a:t>What cross bores are</a:t>
            </a:r>
          </a:p>
          <a:p>
            <a:pPr lvl="1"/>
            <a:r>
              <a:rPr lang="en-US" dirty="0" smtClean="0"/>
              <a:t>How they occur</a:t>
            </a:r>
          </a:p>
          <a:p>
            <a:pPr lvl="1"/>
            <a:r>
              <a:rPr lang="en-US" dirty="0" smtClean="0"/>
              <a:t>Why you should care</a:t>
            </a:r>
          </a:p>
          <a:p>
            <a:pPr lvl="1"/>
            <a:r>
              <a:rPr lang="en-US" dirty="0" smtClean="0"/>
              <a:t>What we did to develop the best practices guide</a:t>
            </a:r>
          </a:p>
          <a:p>
            <a:pPr lvl="1"/>
            <a:r>
              <a:rPr lang="en-US" dirty="0" smtClean="0"/>
              <a:t>What’s included in the guide</a:t>
            </a:r>
          </a:p>
          <a:p>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1</a:t>
            </a:fld>
            <a:endParaRPr lang="en-US" dirty="0"/>
          </a:p>
        </p:txBody>
      </p:sp>
    </p:spTree>
    <p:extLst>
      <p:ext uri="{BB962C8B-B14F-4D97-AF65-F5344CB8AC3E}">
        <p14:creationId xmlns:p14="http://schemas.microsoft.com/office/powerpoint/2010/main" val="537997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p>
          <a:p>
            <a:r>
              <a:rPr lang="en-US" dirty="0" smtClean="0"/>
              <a:t>2 deaths, 4 injuries</a:t>
            </a:r>
          </a:p>
          <a:p>
            <a:r>
              <a:rPr lang="en-US" dirty="0" smtClean="0"/>
              <a:t>The first recorded event was at a location that was  </a:t>
            </a:r>
            <a:r>
              <a:rPr lang="en-US" b="1" dirty="0" smtClean="0">
                <a:solidFill>
                  <a:srgbClr val="FF0000"/>
                </a:solidFill>
              </a:rPr>
              <a:t>not</a:t>
            </a:r>
            <a:r>
              <a:rPr lang="en-US" dirty="0" smtClean="0"/>
              <a:t> a natural gas customer</a:t>
            </a:r>
          </a:p>
          <a:p>
            <a:r>
              <a:rPr lang="en-US" dirty="0" smtClean="0"/>
              <a:t>The first recorded event was in 1976, over 36 years ago</a:t>
            </a:r>
          </a:p>
          <a:p>
            <a:endParaRPr lang="en-US" dirty="0"/>
          </a:p>
          <a:p>
            <a:r>
              <a:rPr lang="en-US" dirty="0" smtClean="0"/>
              <a:t>The full text of the NTSB recommendations can be found in Appendix A of the Guide.</a:t>
            </a:r>
          </a:p>
          <a:p>
            <a:endParaRPr lang="en-US" dirty="0" smtClean="0"/>
          </a:p>
          <a:p>
            <a:r>
              <a:rPr lang="en-US" dirty="0" smtClean="0"/>
              <a:t>Or by going to </a:t>
            </a:r>
            <a:r>
              <a:rPr lang="en-US" dirty="0"/>
              <a:t>the following - National Transportation Safety Board, Safety Recommendation(s), Pg. 76-83 through 76-86, Issued November 12, 1976. </a:t>
            </a:r>
            <a:r>
              <a:rPr lang="en-US" dirty="0">
                <a:hlinkClick r:id="rId3"/>
              </a:rPr>
              <a:t>http://</a:t>
            </a:r>
            <a:r>
              <a:rPr lang="en-US" dirty="0" smtClean="0">
                <a:hlinkClick r:id="rId3"/>
              </a:rPr>
              <a:t>www.ntsb.gov/recs/letters/1976/P76_83_86.pdf</a:t>
            </a:r>
            <a:r>
              <a:rPr lang="en-US" dirty="0" smtClean="0"/>
              <a:t> </a:t>
            </a:r>
            <a:endParaRPr lang="en-US" dirty="0"/>
          </a:p>
          <a:p>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10</a:t>
            </a:fld>
            <a:endParaRPr lang="en-US" dirty="0"/>
          </a:p>
        </p:txBody>
      </p:sp>
    </p:spTree>
    <p:extLst>
      <p:ext uri="{BB962C8B-B14F-4D97-AF65-F5344CB8AC3E}">
        <p14:creationId xmlns:p14="http://schemas.microsoft.com/office/powerpoint/2010/main" val="187234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was noted during the surveying of companies that when a cross bore is reported it is probable that others may have occurred in the same are due to similar utility installation practices or field conditions</a:t>
            </a:r>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11</a:t>
            </a:fld>
            <a:endParaRPr lang="en-US" dirty="0"/>
          </a:p>
        </p:txBody>
      </p:sp>
    </p:spTree>
    <p:extLst>
      <p:ext uri="{BB962C8B-B14F-4D97-AF65-F5344CB8AC3E}">
        <p14:creationId xmlns:p14="http://schemas.microsoft.com/office/powerpoint/2010/main" val="331170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1577" y="4424807"/>
            <a:ext cx="5681980" cy="4216241"/>
          </a:xfrm>
        </p:spPr>
        <p:txBody>
          <a:bodyPr/>
          <a:lstStyle/>
          <a:p>
            <a:r>
              <a:rPr lang="en-US" dirty="0" smtClean="0">
                <a:hlinkClick r:id="rId3"/>
              </a:rPr>
              <a:t>https</a:t>
            </a:r>
            <a:r>
              <a:rPr lang="en-US" dirty="0">
                <a:hlinkClick r:id="rId3"/>
              </a:rPr>
              <a:t>://</a:t>
            </a:r>
            <a:r>
              <a:rPr lang="en-US" dirty="0" smtClean="0">
                <a:hlinkClick r:id="rId3"/>
              </a:rPr>
              <a:t>dps.mn.gov/divisions/ops/forms-documents/Documents/Alert%20Notice%2001-2010.pdf</a:t>
            </a:r>
            <a:r>
              <a:rPr lang="en-US" dirty="0" smtClean="0"/>
              <a:t> </a:t>
            </a:r>
          </a:p>
          <a:p>
            <a:endParaRPr lang="en-US" dirty="0"/>
          </a:p>
          <a:p>
            <a:r>
              <a:rPr lang="en-US" dirty="0"/>
              <a:t>Use the link shown </a:t>
            </a:r>
            <a:r>
              <a:rPr lang="en-US" dirty="0" smtClean="0"/>
              <a:t>above </a:t>
            </a:r>
            <a:r>
              <a:rPr lang="en-US" dirty="0"/>
              <a:t>for more information.</a:t>
            </a:r>
          </a:p>
          <a:p>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12</a:t>
            </a:fld>
            <a:endParaRPr lang="en-US" dirty="0"/>
          </a:p>
        </p:txBody>
      </p:sp>
    </p:spTree>
    <p:extLst>
      <p:ext uri="{BB962C8B-B14F-4D97-AF65-F5344CB8AC3E}">
        <p14:creationId xmlns:p14="http://schemas.microsoft.com/office/powerpoint/2010/main" val="3393185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13</a:t>
            </a:fld>
            <a:endParaRPr lang="en-US" dirty="0"/>
          </a:p>
        </p:txBody>
      </p:sp>
    </p:spTree>
    <p:extLst>
      <p:ext uri="{BB962C8B-B14F-4D97-AF65-F5344CB8AC3E}">
        <p14:creationId xmlns:p14="http://schemas.microsoft.com/office/powerpoint/2010/main" val="28132632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combined customer base of the 23 LDCs interviewed represent 80% of the 75 million natural gas customers in the United States and Canada. </a:t>
            </a:r>
          </a:p>
          <a:p>
            <a:endParaRPr lang="en-US" dirty="0" smtClean="0"/>
          </a:p>
          <a:p>
            <a:r>
              <a:rPr lang="en-US" dirty="0" smtClean="0"/>
              <a:t>The </a:t>
            </a:r>
            <a:r>
              <a:rPr lang="en-US" dirty="0"/>
              <a:t>first section of the Guide provides best practices and general guidelines for LDCs on the cross bore topic. </a:t>
            </a:r>
            <a:endParaRPr lang="en-US" dirty="0" smtClean="0"/>
          </a:p>
          <a:p>
            <a:endParaRPr lang="en-US" dirty="0" smtClean="0"/>
          </a:p>
          <a:p>
            <a:r>
              <a:rPr lang="en-US" dirty="0"/>
              <a:t>The second section of the Guide provides best practices for addressing cross bore events that currently exist due to previous installations, referred to in the Guide as legacy installations or legacy cross bores. </a:t>
            </a:r>
            <a:endParaRPr lang="en-US" dirty="0" smtClean="0"/>
          </a:p>
          <a:p>
            <a:endParaRPr lang="en-US" dirty="0" smtClean="0"/>
          </a:p>
          <a:p>
            <a:r>
              <a:rPr lang="en-US" dirty="0" smtClean="0"/>
              <a:t>The </a:t>
            </a:r>
            <a:r>
              <a:rPr lang="en-US" dirty="0"/>
              <a:t>third section of the Guide is focused on preventing cross bores during new installations. </a:t>
            </a:r>
            <a:endParaRPr lang="en-US" dirty="0" smtClean="0"/>
          </a:p>
          <a:p>
            <a:endParaRPr lang="en-US" dirty="0"/>
          </a:p>
          <a:p>
            <a:r>
              <a:rPr lang="en-US" dirty="0"/>
              <a:t>The Guide also provides contact information for organizations with additional information and a series of appendices that provide the full text of the NTSB summary of the first incident investigation in 1976, examples of a wide variety of communications and education materials, a summary of cross bore related legislation and regulations and a summary of technologies under evaluation for further development to detect if a transaction of a sewer line has taken place as part of a new installation. </a:t>
            </a:r>
          </a:p>
          <a:p>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14</a:t>
            </a:fld>
            <a:endParaRPr lang="en-US" dirty="0"/>
          </a:p>
        </p:txBody>
      </p:sp>
    </p:spTree>
    <p:extLst>
      <p:ext uri="{BB962C8B-B14F-4D97-AF65-F5344CB8AC3E}">
        <p14:creationId xmlns:p14="http://schemas.microsoft.com/office/powerpoint/2010/main" val="2680024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15</a:t>
            </a:fld>
            <a:endParaRPr lang="en-US" dirty="0"/>
          </a:p>
        </p:txBody>
      </p:sp>
    </p:spTree>
    <p:extLst>
      <p:ext uri="{BB962C8B-B14F-4D97-AF65-F5344CB8AC3E}">
        <p14:creationId xmlns:p14="http://schemas.microsoft.com/office/powerpoint/2010/main" val="3401041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terms sewer </a:t>
            </a:r>
            <a:r>
              <a:rPr lang="en-US" dirty="0"/>
              <a:t>or sewer system are used exclusively throughout this Guide to represent both the sanitary and storm sewer systems, as well as private septic systems. </a:t>
            </a:r>
          </a:p>
        </p:txBody>
      </p:sp>
      <p:sp>
        <p:nvSpPr>
          <p:cNvPr id="4" name="Slide Number Placeholder 3"/>
          <p:cNvSpPr>
            <a:spLocks noGrp="1"/>
          </p:cNvSpPr>
          <p:nvPr>
            <p:ph type="sldNum" sz="quarter" idx="10"/>
          </p:nvPr>
        </p:nvSpPr>
        <p:spPr/>
        <p:txBody>
          <a:bodyPr/>
          <a:lstStyle/>
          <a:p>
            <a:fld id="{5AF938E4-4BD2-44A8-A25B-29DA670C8EF2}" type="slidenum">
              <a:rPr lang="en-US" smtClean="0"/>
              <a:pPr/>
              <a:t>16</a:t>
            </a:fld>
            <a:endParaRPr lang="en-US" dirty="0"/>
          </a:p>
        </p:txBody>
      </p:sp>
    </p:spTree>
    <p:extLst>
      <p:ext uri="{BB962C8B-B14F-4D97-AF65-F5344CB8AC3E}">
        <p14:creationId xmlns:p14="http://schemas.microsoft.com/office/powerpoint/2010/main" val="34010414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Risk Based Approach</a:t>
            </a:r>
          </a:p>
          <a:p>
            <a:r>
              <a:rPr lang="en-US" dirty="0"/>
              <a:t>	</a:t>
            </a:r>
            <a:r>
              <a:rPr lang="en-US" dirty="0" smtClean="0"/>
              <a:t>A cross bore to a sewer serving a home or business can occur regardless of whether the structure is served by natural gas, the two systems are independent.  The first recorded incident in 1976 in Kenosha, WI was an example of an incident of this type.</a:t>
            </a:r>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17</a:t>
            </a:fld>
            <a:endParaRPr lang="en-US" dirty="0"/>
          </a:p>
        </p:txBody>
      </p:sp>
    </p:spTree>
    <p:extLst>
      <p:ext uri="{BB962C8B-B14F-4D97-AF65-F5344CB8AC3E}">
        <p14:creationId xmlns:p14="http://schemas.microsoft.com/office/powerpoint/2010/main" val="25717231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18</a:t>
            </a:fld>
            <a:endParaRPr lang="en-US" dirty="0"/>
          </a:p>
        </p:txBody>
      </p:sp>
    </p:spTree>
    <p:extLst>
      <p:ext uri="{BB962C8B-B14F-4D97-AF65-F5344CB8AC3E}">
        <p14:creationId xmlns:p14="http://schemas.microsoft.com/office/powerpoint/2010/main" val="41965594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19</a:t>
            </a:fld>
            <a:endParaRPr lang="en-US" dirty="0"/>
          </a:p>
        </p:txBody>
      </p:sp>
    </p:spTree>
    <p:extLst>
      <p:ext uri="{BB962C8B-B14F-4D97-AF65-F5344CB8AC3E}">
        <p14:creationId xmlns:p14="http://schemas.microsoft.com/office/powerpoint/2010/main" val="2324549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2</a:t>
            </a:fld>
            <a:endParaRPr lang="en-US" dirty="0"/>
          </a:p>
        </p:txBody>
      </p:sp>
    </p:spTree>
    <p:extLst>
      <p:ext uri="{BB962C8B-B14F-4D97-AF65-F5344CB8AC3E}">
        <p14:creationId xmlns:p14="http://schemas.microsoft.com/office/powerpoint/2010/main" val="30933888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20</a:t>
            </a:fld>
            <a:endParaRPr lang="en-US" dirty="0"/>
          </a:p>
        </p:txBody>
      </p:sp>
    </p:spTree>
    <p:extLst>
      <p:ext uri="{BB962C8B-B14F-4D97-AF65-F5344CB8AC3E}">
        <p14:creationId xmlns:p14="http://schemas.microsoft.com/office/powerpoint/2010/main" val="2987487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21</a:t>
            </a:fld>
            <a:endParaRPr lang="en-US" dirty="0"/>
          </a:p>
        </p:txBody>
      </p:sp>
    </p:spTree>
    <p:extLst>
      <p:ext uri="{BB962C8B-B14F-4D97-AF65-F5344CB8AC3E}">
        <p14:creationId xmlns:p14="http://schemas.microsoft.com/office/powerpoint/2010/main" val="2812611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terms sewer or sewer system are used exclusively throughout this Guide to represent both the sanitary and storm sewer systems, as well as private septic systems. </a:t>
            </a:r>
            <a:endParaRPr lang="en-US" dirty="0" smtClean="0"/>
          </a:p>
          <a:p>
            <a:endParaRPr lang="en-US" dirty="0"/>
          </a:p>
          <a:p>
            <a:r>
              <a:rPr lang="en-US" dirty="0">
                <a:latin typeface="Times New Roman"/>
                <a:ea typeface="Times New Roman"/>
              </a:rPr>
              <a:t>The audience and topics covered by the How-To videos were:</a:t>
            </a:r>
          </a:p>
          <a:p>
            <a:pPr marL="342900" marR="0" lvl="0" indent="-342900">
              <a:spcBef>
                <a:spcPts val="0"/>
              </a:spcBef>
              <a:spcAft>
                <a:spcPts val="0"/>
              </a:spcAft>
              <a:buFont typeface="Times New Roman"/>
              <a:buChar char="•"/>
            </a:pPr>
            <a:r>
              <a:rPr lang="en-US" dirty="0">
                <a:latin typeface="Times New Roman"/>
                <a:ea typeface="Times New Roman"/>
              </a:rPr>
              <a:t>Field personnel to avoid cross bores during new installations (2 minutes, 24 seconds);</a:t>
            </a:r>
          </a:p>
          <a:p>
            <a:pPr marL="342900" marR="0" lvl="0" indent="-342900">
              <a:spcBef>
                <a:spcPts val="0"/>
              </a:spcBef>
              <a:spcAft>
                <a:spcPts val="0"/>
              </a:spcAft>
              <a:buFont typeface="Times New Roman"/>
              <a:buChar char="•"/>
            </a:pPr>
            <a:r>
              <a:rPr lang="en-US" dirty="0">
                <a:latin typeface="Times New Roman"/>
                <a:ea typeface="Times New Roman"/>
              </a:rPr>
              <a:t>Plumbers to inform them on how to investigate a clogged sewer (3 minutes, 6 seconds);</a:t>
            </a:r>
          </a:p>
          <a:p>
            <a:pPr marL="342900" marR="0" lvl="0" indent="-342900">
              <a:spcBef>
                <a:spcPts val="0"/>
              </a:spcBef>
              <a:spcAft>
                <a:spcPts val="0"/>
              </a:spcAft>
              <a:buFont typeface="Times New Roman"/>
              <a:buChar char="•"/>
            </a:pPr>
            <a:r>
              <a:rPr lang="en-US" dirty="0">
                <a:latin typeface="Times New Roman"/>
                <a:ea typeface="Times New Roman"/>
              </a:rPr>
              <a:t>Homeowners/Do-it-yourselfers to inform them on the potential hazards of clearing a clogged sewer if the clog is outside the home/business (2 minutes, 12 seconds).</a:t>
            </a:r>
          </a:p>
          <a:p>
            <a:endParaRPr lang="en-US" dirty="0"/>
          </a:p>
          <a:p>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22</a:t>
            </a:fld>
            <a:endParaRPr lang="en-US" dirty="0"/>
          </a:p>
        </p:txBody>
      </p:sp>
    </p:spTree>
    <p:extLst>
      <p:ext uri="{BB962C8B-B14F-4D97-AF65-F5344CB8AC3E}">
        <p14:creationId xmlns:p14="http://schemas.microsoft.com/office/powerpoint/2010/main" val="17455865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23</a:t>
            </a:fld>
            <a:endParaRPr lang="en-US" dirty="0"/>
          </a:p>
        </p:txBody>
      </p:sp>
    </p:spTree>
    <p:extLst>
      <p:ext uri="{BB962C8B-B14F-4D97-AF65-F5344CB8AC3E}">
        <p14:creationId xmlns:p14="http://schemas.microsoft.com/office/powerpoint/2010/main" val="3461105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24</a:t>
            </a:fld>
            <a:endParaRPr lang="en-US" dirty="0"/>
          </a:p>
        </p:txBody>
      </p:sp>
    </p:spTree>
    <p:extLst>
      <p:ext uri="{BB962C8B-B14F-4D97-AF65-F5344CB8AC3E}">
        <p14:creationId xmlns:p14="http://schemas.microsoft.com/office/powerpoint/2010/main" val="38478672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25</a:t>
            </a:fld>
            <a:endParaRPr lang="en-US" dirty="0"/>
          </a:p>
        </p:txBody>
      </p:sp>
    </p:spTree>
    <p:extLst>
      <p:ext uri="{BB962C8B-B14F-4D97-AF65-F5344CB8AC3E}">
        <p14:creationId xmlns:p14="http://schemas.microsoft.com/office/powerpoint/2010/main" val="12921344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26</a:t>
            </a:fld>
            <a:endParaRPr lang="en-US" dirty="0"/>
          </a:p>
        </p:txBody>
      </p:sp>
    </p:spTree>
    <p:extLst>
      <p:ext uri="{BB962C8B-B14F-4D97-AF65-F5344CB8AC3E}">
        <p14:creationId xmlns:p14="http://schemas.microsoft.com/office/powerpoint/2010/main" val="27135628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27</a:t>
            </a:fld>
            <a:endParaRPr lang="en-US" dirty="0"/>
          </a:p>
        </p:txBody>
      </p:sp>
    </p:spTree>
    <p:extLst>
      <p:ext uri="{BB962C8B-B14F-4D97-AF65-F5344CB8AC3E}">
        <p14:creationId xmlns:p14="http://schemas.microsoft.com/office/powerpoint/2010/main" val="21563021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30</a:t>
            </a:fld>
            <a:endParaRPr lang="en-US" dirty="0"/>
          </a:p>
        </p:txBody>
      </p:sp>
    </p:spTree>
    <p:extLst>
      <p:ext uri="{BB962C8B-B14F-4D97-AF65-F5344CB8AC3E}">
        <p14:creationId xmlns:p14="http://schemas.microsoft.com/office/powerpoint/2010/main" val="23736871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31</a:t>
            </a:fld>
            <a:endParaRPr lang="en-US" dirty="0"/>
          </a:p>
        </p:txBody>
      </p:sp>
    </p:spTree>
    <p:extLst>
      <p:ext uri="{BB962C8B-B14F-4D97-AF65-F5344CB8AC3E}">
        <p14:creationId xmlns:p14="http://schemas.microsoft.com/office/powerpoint/2010/main" val="426750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99595" y="4279329"/>
            <a:ext cx="6367736" cy="4819577"/>
          </a:xfrm>
        </p:spPr>
        <p:txBody>
          <a:bodyPr>
            <a:normAutofit/>
          </a:bodyPr>
          <a:lstStyle/>
          <a:p>
            <a:r>
              <a:rPr lang="en-US" b="1" dirty="0" smtClean="0"/>
              <a:t>Best Practices Guide </a:t>
            </a:r>
          </a:p>
          <a:p>
            <a:r>
              <a:rPr lang="en-US" dirty="0"/>
              <a:t>	</a:t>
            </a:r>
            <a:r>
              <a:rPr lang="en-US" dirty="0" smtClean="0"/>
              <a:t>OTD Project 1.11.d, GTI Project 21178</a:t>
            </a:r>
          </a:p>
          <a:p>
            <a:r>
              <a:rPr lang="en-US" dirty="0"/>
              <a:t>	</a:t>
            </a:r>
            <a:r>
              <a:rPr lang="en-US" dirty="0" smtClean="0"/>
              <a:t>Issued January, 2011</a:t>
            </a:r>
          </a:p>
          <a:p>
            <a:r>
              <a:rPr lang="en-US" dirty="0"/>
              <a:t>	The development of this Guide included the review of information from a wide variety of sources across North American (excluding Mexico) including numerous natural gas distribution companies that were either individual companies or multiple companies as part of a larger holding company referred to here as Local Distribution Companies (LDCs), installation contractors, remediation contractors, equipment providers, industry associations and industry literature. The combined customer base of the 23 LDCs interviewed represent 80% of the 75 million natural gas customers in the United States and Canada.  The information included in this Guide summarizes the best practices to investigate and remediate existing cross bores and to avoid future cross bores during the process of installing new mains and services.  Specific conversations and company specific documents have been kept confidential unless the information is in the public domain or a release has been provided by the company. </a:t>
            </a:r>
            <a:r>
              <a:rPr lang="en-US" dirty="0" smtClean="0"/>
              <a:t>  84 Pages</a:t>
            </a:r>
          </a:p>
          <a:p>
            <a:r>
              <a:rPr lang="en-US" b="1" dirty="0" smtClean="0"/>
              <a:t>Outreach &amp; Education Program </a:t>
            </a:r>
            <a:r>
              <a:rPr lang="en-US" dirty="0" smtClean="0"/>
              <a:t>– Phase  2 of OTD/GTI Best Practices Projects</a:t>
            </a:r>
          </a:p>
          <a:p>
            <a:r>
              <a:rPr lang="en-US" dirty="0"/>
              <a:t>	To develop an outreach program to raise awareness and streamline implementation of cross bore best practices with natural gas system operators, other utility operators, the sewer and plumbing industry and the contractor community at large.  This program will provide information to effect positive changes in attitudes, practices and operations related to cross bores.</a:t>
            </a:r>
          </a:p>
          <a:p>
            <a:r>
              <a:rPr lang="en-US" b="1" dirty="0" smtClean="0"/>
              <a:t>Cross Bore Database</a:t>
            </a:r>
          </a:p>
          <a:p>
            <a:r>
              <a:rPr lang="en-US" dirty="0"/>
              <a:t>	</a:t>
            </a:r>
            <a:r>
              <a:rPr lang="en-US" dirty="0" smtClean="0"/>
              <a:t>OTD Project 1.11.e, GTI Project 21186 Ongoing</a:t>
            </a:r>
          </a:p>
          <a:p>
            <a:r>
              <a:rPr lang="en-US" dirty="0" smtClean="0"/>
              <a:t>	To </a:t>
            </a:r>
            <a:r>
              <a:rPr lang="en-US" dirty="0"/>
              <a:t>develop a national database to address the cross bore issue in the natural gas industry.  The national database will collect information from natural gas operators on damages and incidents to assist in identifying trends and gaining a better understanding of the scope of the cross bore threat. </a:t>
            </a:r>
          </a:p>
        </p:txBody>
      </p:sp>
      <p:sp>
        <p:nvSpPr>
          <p:cNvPr id="4" name="Slide Number Placeholder 3"/>
          <p:cNvSpPr>
            <a:spLocks noGrp="1"/>
          </p:cNvSpPr>
          <p:nvPr>
            <p:ph type="sldNum" sz="quarter" idx="10"/>
          </p:nvPr>
        </p:nvSpPr>
        <p:spPr/>
        <p:txBody>
          <a:bodyPr/>
          <a:lstStyle/>
          <a:p>
            <a:fld id="{5AF938E4-4BD2-44A8-A25B-29DA670C8EF2}" type="slidenum">
              <a:rPr lang="en-US" smtClean="0"/>
              <a:pPr/>
              <a:t>3</a:t>
            </a:fld>
            <a:endParaRPr lang="en-US" dirty="0"/>
          </a:p>
        </p:txBody>
      </p:sp>
    </p:spTree>
    <p:extLst>
      <p:ext uri="{BB962C8B-B14F-4D97-AF65-F5344CB8AC3E}">
        <p14:creationId xmlns:p14="http://schemas.microsoft.com/office/powerpoint/2010/main" val="26546942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32</a:t>
            </a:fld>
            <a:endParaRPr lang="en-US" dirty="0"/>
          </a:p>
        </p:txBody>
      </p:sp>
    </p:spTree>
    <p:extLst>
      <p:ext uri="{BB962C8B-B14F-4D97-AF65-F5344CB8AC3E}">
        <p14:creationId xmlns:p14="http://schemas.microsoft.com/office/powerpoint/2010/main" val="7291328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33</a:t>
            </a:fld>
            <a:endParaRPr lang="en-US" dirty="0"/>
          </a:p>
        </p:txBody>
      </p:sp>
    </p:spTree>
    <p:extLst>
      <p:ext uri="{BB962C8B-B14F-4D97-AF65-F5344CB8AC3E}">
        <p14:creationId xmlns:p14="http://schemas.microsoft.com/office/powerpoint/2010/main" val="31175272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34</a:t>
            </a:fld>
            <a:endParaRPr lang="en-US" dirty="0"/>
          </a:p>
        </p:txBody>
      </p:sp>
    </p:spTree>
    <p:extLst>
      <p:ext uri="{BB962C8B-B14F-4D97-AF65-F5344CB8AC3E}">
        <p14:creationId xmlns:p14="http://schemas.microsoft.com/office/powerpoint/2010/main" val="34312215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35</a:t>
            </a:fld>
            <a:endParaRPr lang="en-US" dirty="0"/>
          </a:p>
        </p:txBody>
      </p:sp>
    </p:spTree>
    <p:extLst>
      <p:ext uri="{BB962C8B-B14F-4D97-AF65-F5344CB8AC3E}">
        <p14:creationId xmlns:p14="http://schemas.microsoft.com/office/powerpoint/2010/main" val="11272393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36</a:t>
            </a:fld>
            <a:endParaRPr lang="en-US" dirty="0"/>
          </a:p>
        </p:txBody>
      </p:sp>
    </p:spTree>
    <p:extLst>
      <p:ext uri="{BB962C8B-B14F-4D97-AF65-F5344CB8AC3E}">
        <p14:creationId xmlns:p14="http://schemas.microsoft.com/office/powerpoint/2010/main" val="22400077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37</a:t>
            </a:fld>
            <a:endParaRPr lang="en-US" dirty="0"/>
          </a:p>
        </p:txBody>
      </p:sp>
    </p:spTree>
    <p:extLst>
      <p:ext uri="{BB962C8B-B14F-4D97-AF65-F5344CB8AC3E}">
        <p14:creationId xmlns:p14="http://schemas.microsoft.com/office/powerpoint/2010/main" val="1856942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38</a:t>
            </a:fld>
            <a:endParaRPr lang="en-US" dirty="0"/>
          </a:p>
        </p:txBody>
      </p:sp>
    </p:spTree>
    <p:extLst>
      <p:ext uri="{BB962C8B-B14F-4D97-AF65-F5344CB8AC3E}">
        <p14:creationId xmlns:p14="http://schemas.microsoft.com/office/powerpoint/2010/main" val="20662620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39</a:t>
            </a:fld>
            <a:endParaRPr lang="en-US" dirty="0"/>
          </a:p>
        </p:txBody>
      </p:sp>
    </p:spTree>
    <p:extLst>
      <p:ext uri="{BB962C8B-B14F-4D97-AF65-F5344CB8AC3E}">
        <p14:creationId xmlns:p14="http://schemas.microsoft.com/office/powerpoint/2010/main" val="14943918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40</a:t>
            </a:fld>
            <a:endParaRPr lang="en-US" dirty="0"/>
          </a:p>
        </p:txBody>
      </p:sp>
    </p:spTree>
    <p:extLst>
      <p:ext uri="{BB962C8B-B14F-4D97-AF65-F5344CB8AC3E}">
        <p14:creationId xmlns:p14="http://schemas.microsoft.com/office/powerpoint/2010/main" val="17106151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41</a:t>
            </a:fld>
            <a:endParaRPr lang="en-US" dirty="0"/>
          </a:p>
        </p:txBody>
      </p:sp>
    </p:spTree>
    <p:extLst>
      <p:ext uri="{BB962C8B-B14F-4D97-AF65-F5344CB8AC3E}">
        <p14:creationId xmlns:p14="http://schemas.microsoft.com/office/powerpoint/2010/main" val="1569293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4</a:t>
            </a:fld>
            <a:endParaRPr lang="en-US" dirty="0"/>
          </a:p>
        </p:txBody>
      </p:sp>
      <p:pic>
        <p:nvPicPr>
          <p:cNvPr id="102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607" y="4521253"/>
            <a:ext cx="5477557" cy="139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947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42</a:t>
            </a:fld>
            <a:endParaRPr lang="en-US" dirty="0"/>
          </a:p>
        </p:txBody>
      </p:sp>
    </p:spTree>
    <p:extLst>
      <p:ext uri="{BB962C8B-B14F-4D97-AF65-F5344CB8AC3E}">
        <p14:creationId xmlns:p14="http://schemas.microsoft.com/office/powerpoint/2010/main" val="41117506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43</a:t>
            </a:fld>
            <a:endParaRPr lang="en-US" dirty="0"/>
          </a:p>
        </p:txBody>
      </p:sp>
    </p:spTree>
    <p:extLst>
      <p:ext uri="{BB962C8B-B14F-4D97-AF65-F5344CB8AC3E}">
        <p14:creationId xmlns:p14="http://schemas.microsoft.com/office/powerpoint/2010/main" val="570294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0"/>
          <p:cNvSpPr>
            <a:spLocks noGrp="1" noChangeArrowheads="1"/>
          </p:cNvSpPr>
          <p:nvPr>
            <p:ph type="ftr" sz="quarter" idx="4"/>
          </p:nvPr>
        </p:nvSpPr>
        <p:spPr>
          <a:ln/>
        </p:spPr>
        <p:txBody>
          <a:bodyPr/>
          <a:lstStyle/>
          <a:p>
            <a:r>
              <a:rPr lang="en-US" dirty="0">
                <a:solidFill>
                  <a:prstClr val="black"/>
                </a:solidFill>
              </a:rPr>
              <a:t>OTD and GTI Confidential</a:t>
            </a:r>
          </a:p>
        </p:txBody>
      </p:sp>
      <p:sp>
        <p:nvSpPr>
          <p:cNvPr id="6" name="Rectangle 1031"/>
          <p:cNvSpPr>
            <a:spLocks noGrp="1" noChangeArrowheads="1"/>
          </p:cNvSpPr>
          <p:nvPr>
            <p:ph type="sldNum" sz="quarter" idx="5"/>
          </p:nvPr>
        </p:nvSpPr>
        <p:spPr>
          <a:ln/>
        </p:spPr>
        <p:txBody>
          <a:bodyPr/>
          <a:lstStyle/>
          <a:p>
            <a:fld id="{EEA2CFEA-7CC2-4BD0-934D-5DAD7D944E5F}" type="slidenum">
              <a:rPr lang="en-US">
                <a:solidFill>
                  <a:prstClr val="black"/>
                </a:solidFill>
              </a:rPr>
              <a:pPr/>
              <a:t>44</a:t>
            </a:fld>
            <a:endParaRPr lang="en-US" dirty="0">
              <a:solidFill>
                <a:prstClr val="black"/>
              </a:solidFill>
            </a:endParaRPr>
          </a:p>
        </p:txBody>
      </p:sp>
      <p:sp>
        <p:nvSpPr>
          <p:cNvPr id="37890" name="Slide Image Placeholder 1"/>
          <p:cNvSpPr>
            <a:spLocks noGrp="1" noRot="1" noChangeAspect="1" noTextEdit="1"/>
          </p:cNvSpPr>
          <p:nvPr>
            <p:ph type="sldImg"/>
          </p:nvPr>
        </p:nvSpPr>
        <p:spPr>
          <a:xfrm>
            <a:off x="1209675" y="703263"/>
            <a:ext cx="4684713" cy="3513137"/>
          </a:xfrm>
          <a:ln/>
        </p:spPr>
      </p:sp>
      <p:sp>
        <p:nvSpPr>
          <p:cNvPr id="37891" name="Notes Placeholder 2"/>
          <p:cNvSpPr>
            <a:spLocks noGrp="1"/>
          </p:cNvSpPr>
          <p:nvPr>
            <p:ph type="body" idx="1"/>
          </p:nvPr>
        </p:nvSpPr>
        <p:spPr>
          <a:xfrm>
            <a:off x="710248" y="4450601"/>
            <a:ext cx="5681980" cy="4215673"/>
          </a:xfrm>
        </p:spPr>
        <p:txBody>
          <a:bodyPr lIns="93139" tIns="46570" rIns="93139" bIns="46570"/>
          <a:lstStyle/>
          <a:p>
            <a:endParaRPr lang="en-US" dirty="0"/>
          </a:p>
        </p:txBody>
      </p:sp>
      <p:sp>
        <p:nvSpPr>
          <p:cNvPr id="37892" name="Slide Number Placeholder 3"/>
          <p:cNvSpPr txBox="1">
            <a:spLocks noGrp="1"/>
          </p:cNvSpPr>
          <p:nvPr/>
        </p:nvSpPr>
        <p:spPr bwMode="auto">
          <a:xfrm>
            <a:off x="4023094" y="8899577"/>
            <a:ext cx="3077740" cy="468229"/>
          </a:xfrm>
          <a:prstGeom prst="rect">
            <a:avLst/>
          </a:prstGeom>
          <a:noFill/>
          <a:ln w="9525">
            <a:noFill/>
            <a:miter lim="800000"/>
            <a:headEnd/>
            <a:tailEnd/>
          </a:ln>
        </p:spPr>
        <p:txBody>
          <a:bodyPr lIns="93139" tIns="46570" rIns="93139" bIns="46570" anchor="b"/>
          <a:lstStyle/>
          <a:p>
            <a:pPr algn="r" defTabSz="931679"/>
            <a:fld id="{07E3912A-2A6D-4DD1-8407-F9C1EBEA65F7}" type="slidenum">
              <a:rPr lang="en-US" sz="1200">
                <a:solidFill>
                  <a:prstClr val="black"/>
                </a:solidFill>
                <a:cs typeface="Arial" charset="0"/>
              </a:rPr>
              <a:pPr algn="r" defTabSz="931679"/>
              <a:t>44</a:t>
            </a:fld>
            <a:endParaRPr lang="en-US" sz="1200" dirty="0">
              <a:solidFill>
                <a:prstClr val="black"/>
              </a:solidFill>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45</a:t>
            </a:fld>
            <a:endParaRPr lang="en-US" dirty="0"/>
          </a:p>
        </p:txBody>
      </p:sp>
    </p:spTree>
    <p:extLst>
      <p:ext uri="{BB962C8B-B14F-4D97-AF65-F5344CB8AC3E}">
        <p14:creationId xmlns:p14="http://schemas.microsoft.com/office/powerpoint/2010/main" val="366942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a:t>showing of an informational video of a newscast of a cross bore incident in St Paul, MN in 2010.  The video shows:</a:t>
            </a:r>
          </a:p>
          <a:p>
            <a:pPr marL="173576" indent="-173576">
              <a:buFont typeface="Arial" pitchFamily="34" charset="0"/>
              <a:buChar char="•"/>
            </a:pPr>
            <a:r>
              <a:rPr lang="en-US" dirty="0" smtClean="0"/>
              <a:t>The </a:t>
            </a:r>
            <a:r>
              <a:rPr lang="en-US" dirty="0"/>
              <a:t>severity of an incident when a cross bore is </a:t>
            </a:r>
            <a:r>
              <a:rPr lang="en-US" dirty="0" err="1"/>
              <a:t>mis</a:t>
            </a:r>
            <a:r>
              <a:rPr lang="en-US" dirty="0"/>
              <a:t>-handled;</a:t>
            </a:r>
          </a:p>
          <a:p>
            <a:pPr marL="173576" indent="-173576">
              <a:buFont typeface="Arial" pitchFamily="34" charset="0"/>
              <a:buChar char="•"/>
            </a:pPr>
            <a:r>
              <a:rPr lang="en-US" dirty="0" smtClean="0"/>
              <a:t>The </a:t>
            </a:r>
            <a:r>
              <a:rPr lang="en-US" dirty="0"/>
              <a:t>uninformed efforts of the homeowner to clear the clog that could have resulted in the catastrophe that ultimately occurred; </a:t>
            </a:r>
          </a:p>
          <a:p>
            <a:pPr marL="173576" indent="-173576">
              <a:buFont typeface="Arial" pitchFamily="34" charset="0"/>
              <a:buChar char="•"/>
            </a:pPr>
            <a:r>
              <a:rPr lang="en-US" dirty="0" smtClean="0"/>
              <a:t>The </a:t>
            </a:r>
            <a:r>
              <a:rPr lang="en-US" dirty="0"/>
              <a:t>efforts of a plumber who did not recognize the clog as a potential cross bore and used a cleaning tool, severing the gas pipe resulting in the catastrophe and </a:t>
            </a:r>
          </a:p>
          <a:p>
            <a:pPr marL="173576" indent="-173576">
              <a:buFont typeface="Arial" pitchFamily="34" charset="0"/>
              <a:buChar char="•"/>
            </a:pPr>
            <a:r>
              <a:rPr lang="en-US" dirty="0" smtClean="0"/>
              <a:t>The </a:t>
            </a:r>
            <a:r>
              <a:rPr lang="en-US" dirty="0"/>
              <a:t>emergency response from various organizations.  A link to the video is provided on the OTD website;</a:t>
            </a:r>
          </a:p>
          <a:p>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5</a:t>
            </a:fld>
            <a:endParaRPr lang="en-US" dirty="0"/>
          </a:p>
        </p:txBody>
      </p:sp>
    </p:spTree>
    <p:extLst>
      <p:ext uri="{BB962C8B-B14F-4D97-AF65-F5344CB8AC3E}">
        <p14:creationId xmlns:p14="http://schemas.microsoft.com/office/powerpoint/2010/main" val="348377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terms sewer </a:t>
            </a:r>
            <a:r>
              <a:rPr lang="en-US" dirty="0"/>
              <a:t>or sewer system are used exclusively throughout this Guide to represent both the sanitary and storm sewer systems, as well as private septic systems. </a:t>
            </a:r>
          </a:p>
        </p:txBody>
      </p:sp>
      <p:sp>
        <p:nvSpPr>
          <p:cNvPr id="4" name="Slide Number Placeholder 3"/>
          <p:cNvSpPr>
            <a:spLocks noGrp="1"/>
          </p:cNvSpPr>
          <p:nvPr>
            <p:ph type="sldNum" sz="quarter" idx="10"/>
          </p:nvPr>
        </p:nvSpPr>
        <p:spPr/>
        <p:txBody>
          <a:bodyPr/>
          <a:lstStyle/>
          <a:p>
            <a:fld id="{5AF938E4-4BD2-44A8-A25B-29DA670C8EF2}" type="slidenum">
              <a:rPr lang="en-US" smtClean="0"/>
              <a:pPr/>
              <a:t>6</a:t>
            </a:fld>
            <a:endParaRPr lang="en-US" dirty="0"/>
          </a:p>
        </p:txBody>
      </p:sp>
    </p:spTree>
    <p:extLst>
      <p:ext uri="{BB962C8B-B14F-4D97-AF65-F5344CB8AC3E}">
        <p14:creationId xmlns:p14="http://schemas.microsoft.com/office/powerpoint/2010/main" val="3401041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Items to Consider:</a:t>
            </a:r>
          </a:p>
          <a:p>
            <a:r>
              <a:rPr lang="en-US" dirty="0" smtClean="0"/>
              <a:t>First date when trenchless technology was used to install mains or services</a:t>
            </a:r>
          </a:p>
          <a:p>
            <a:r>
              <a:rPr lang="en-US" dirty="0" smtClean="0"/>
              <a:t>Do not assume that the lack of a natural gas services installation excludes a location</a:t>
            </a:r>
          </a:p>
          <a:p>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7</a:t>
            </a:fld>
            <a:endParaRPr lang="en-US" dirty="0"/>
          </a:p>
        </p:txBody>
      </p:sp>
    </p:spTree>
    <p:extLst>
      <p:ext uri="{BB962C8B-B14F-4D97-AF65-F5344CB8AC3E}">
        <p14:creationId xmlns:p14="http://schemas.microsoft.com/office/powerpoint/2010/main" val="2294762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one scenario representing possible cross bore locations</a:t>
            </a:r>
            <a:endParaRPr lang="en-US" dirty="0"/>
          </a:p>
        </p:txBody>
      </p:sp>
      <p:sp>
        <p:nvSpPr>
          <p:cNvPr id="4" name="Slide Number Placeholder 3"/>
          <p:cNvSpPr>
            <a:spLocks noGrp="1"/>
          </p:cNvSpPr>
          <p:nvPr>
            <p:ph type="sldNum" sz="quarter" idx="10"/>
          </p:nvPr>
        </p:nvSpPr>
        <p:spPr/>
        <p:txBody>
          <a:bodyPr/>
          <a:lstStyle/>
          <a:p>
            <a:fld id="{5AF938E4-4BD2-44A8-A25B-29DA670C8EF2}" type="slidenum">
              <a:rPr lang="en-US" smtClean="0"/>
              <a:pPr/>
              <a:t>8</a:t>
            </a:fld>
            <a:endParaRPr lang="en-US" dirty="0"/>
          </a:p>
        </p:txBody>
      </p:sp>
    </p:spTree>
    <p:extLst>
      <p:ext uri="{BB962C8B-B14F-4D97-AF65-F5344CB8AC3E}">
        <p14:creationId xmlns:p14="http://schemas.microsoft.com/office/powerpoint/2010/main" val="850015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F938E4-4BD2-44A8-A25B-29DA670C8EF2}" type="slidenum">
              <a:rPr lang="en-US" smtClean="0"/>
              <a:pPr/>
              <a:t>9</a:t>
            </a:fld>
            <a:endParaRPr lang="en-US" dirty="0"/>
          </a:p>
        </p:txBody>
      </p:sp>
    </p:spTree>
    <p:extLst>
      <p:ext uri="{BB962C8B-B14F-4D97-AF65-F5344CB8AC3E}">
        <p14:creationId xmlns:p14="http://schemas.microsoft.com/office/powerpoint/2010/main" val="40220570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600" b="1">
                <a:solidFill>
                  <a:srgbClr val="0037A4"/>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spcBef>
                <a:spcPts val="1200"/>
              </a:spcBef>
              <a:buClr>
                <a:srgbClr val="0037A4"/>
              </a:buClr>
              <a:buFont typeface="Arial" pitchFamily="34" charset="0"/>
              <a:buChar char="&gt;"/>
              <a:defRPr sz="2800"/>
            </a:lvl1pPr>
            <a:lvl2pPr>
              <a:buClr>
                <a:srgbClr val="0037A4"/>
              </a:buClr>
              <a:defRPr sz="2400"/>
            </a:lvl2pPr>
            <a:lvl3pPr>
              <a:buClr>
                <a:srgbClr val="0037A4"/>
              </a:buClr>
              <a:buFont typeface="Arial" pitchFamily="34" charset="0"/>
              <a:buChar char="&gt;"/>
              <a:defRPr sz="2400"/>
            </a:lvl3pPr>
            <a:lvl4pPr>
              <a:buClr>
                <a:srgbClr val="0037A4"/>
              </a:buClr>
              <a:defRPr sz="2400"/>
            </a:lvl4pPr>
            <a:lvl5pPr>
              <a:buClr>
                <a:srgbClr val="0037A4"/>
              </a:buClr>
              <a:buFont typeface="Arial" pitchFamily="34" charset="0"/>
              <a:buChar char="&gt;"/>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rot="10800000">
            <a:off x="-1" y="6324600"/>
            <a:ext cx="7872413" cy="319088"/>
          </a:xfrm>
          <a:prstGeom prst="rect">
            <a:avLst/>
          </a:prstGeom>
          <a:gradFill flip="none" rotWithShape="1">
            <a:gsLst>
              <a:gs pos="34000">
                <a:srgbClr val="0037A4"/>
              </a:gs>
              <a:gs pos="50000">
                <a:srgbClr val="9CB86E"/>
              </a:gs>
              <a:gs pos="100000">
                <a:srgbClr val="156B1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1"/>
          <p:cNvPicPr>
            <a:picLocks noChangeAspect="1" noChangeArrowheads="1"/>
          </p:cNvPicPr>
          <p:nvPr userDrawn="1"/>
        </p:nvPicPr>
        <p:blipFill>
          <a:blip r:embed="rId2" cstate="print"/>
          <a:srcRect/>
          <a:stretch>
            <a:fillRect/>
          </a:stretch>
        </p:blipFill>
        <p:spPr bwMode="auto">
          <a:xfrm>
            <a:off x="8229600" y="6172200"/>
            <a:ext cx="457200" cy="464949"/>
          </a:xfrm>
          <a:prstGeom prst="rect">
            <a:avLst/>
          </a:prstGeom>
          <a:noFill/>
        </p:spPr>
      </p:pic>
      <p:sp>
        <p:nvSpPr>
          <p:cNvPr id="9" name="Rectangle 8"/>
          <p:cNvSpPr/>
          <p:nvPr userDrawn="1"/>
        </p:nvSpPr>
        <p:spPr>
          <a:xfrm flipV="1">
            <a:off x="1295400" y="1371600"/>
            <a:ext cx="7848600" cy="76200"/>
          </a:xfrm>
          <a:prstGeom prst="rect">
            <a:avLst/>
          </a:prstGeom>
          <a:gradFill flip="none" rotWithShape="1">
            <a:gsLst>
              <a:gs pos="34000">
                <a:srgbClr val="0037A4"/>
              </a:gs>
              <a:gs pos="50000">
                <a:srgbClr val="9CB86E"/>
              </a:gs>
              <a:gs pos="100000">
                <a:srgbClr val="156B13"/>
              </a:gs>
            </a:gsLst>
            <a:lin ang="10800000" scaled="0"/>
            <a:tileRect/>
          </a:gradFill>
          <a:ln>
            <a:no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4"/>
          <p:cNvSpPr txBox="1">
            <a:spLocks/>
          </p:cNvSpPr>
          <p:nvPr userDrawn="1"/>
        </p:nvSpPr>
        <p:spPr>
          <a:xfrm>
            <a:off x="407271" y="6340475"/>
            <a:ext cx="6893641" cy="365125"/>
          </a:xfrm>
          <a:prstGeom prst="rect">
            <a:avLst/>
          </a:prstGeom>
        </p:spPr>
        <p:txBody>
          <a:bodyPr/>
          <a:lstStyle>
            <a:lvl1pPr algn="l">
              <a:defRPr>
                <a:solidFill>
                  <a:schemeClr val="bg1"/>
                </a:solidFill>
                <a:latin typeface="Arial" pitchFamily="34" charset="0"/>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
        <p:nvSpPr>
          <p:cNvPr id="15" name="Slide Number Placeholder 5"/>
          <p:cNvSpPr txBox="1">
            <a:spLocks/>
          </p:cNvSpPr>
          <p:nvPr userDrawn="1"/>
        </p:nvSpPr>
        <p:spPr>
          <a:xfrm>
            <a:off x="5667368" y="6338887"/>
            <a:ext cx="2133600" cy="381001"/>
          </a:xfrm>
          <a:prstGeom prst="rect">
            <a:avLst/>
          </a:prstGeom>
        </p:spPr>
        <p:txBody>
          <a:bodyPr/>
          <a:lstStyle>
            <a:lvl1pPr>
              <a:defRPr>
                <a:solidFill>
                  <a:schemeClr val="bg1"/>
                </a:solidFill>
                <a:latin typeface="Arial" pitchFamily="34" charset="0"/>
                <a:cs typeface="Arial"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0334B83-0D6A-43F2-A554-49908FCAEF0D}" type="slidenum">
              <a:rPr kumimoji="0" lang="en-US" sz="12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buFont typeface="Arial" pitchFamily="34" charset="0"/>
              <a:buChar char="&gt;"/>
              <a:defRPr sz="2800"/>
            </a:lvl1pPr>
            <a:lvl2pPr>
              <a:defRPr sz="2400"/>
            </a:lvl2pPr>
            <a:lvl3pPr>
              <a:buFont typeface="Arial" pitchFamily="34" charset="0"/>
              <a:buChar char="&gt;"/>
              <a:defRPr sz="2000"/>
            </a:lvl3pPr>
            <a:lvl4pPr>
              <a:defRPr sz="1800"/>
            </a:lvl4pPr>
            <a:lvl5pPr>
              <a:buFont typeface="Arial" pitchFamily="34" charset="0"/>
              <a:buChar char="&gt;"/>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843088" y="2130425"/>
            <a:ext cx="6615112" cy="1912938"/>
          </a:xfrm>
        </p:spPr>
        <p:txBody>
          <a:bodyPr/>
          <a:lstStyle>
            <a:lvl1pPr>
              <a:lnSpc>
                <a:spcPts val="3800"/>
              </a:lnSpc>
              <a:defRPr baseline="0"/>
            </a:lvl1pPr>
          </a:lstStyle>
          <a:p>
            <a:r>
              <a:rPr lang="en-US" dirty="0" smtClean="0"/>
              <a:t>Click to edit Master title style</a:t>
            </a:r>
            <a:br>
              <a:rPr lang="en-US" dirty="0" smtClean="0"/>
            </a:br>
            <a:r>
              <a:rPr lang="en-US" dirty="0" smtClean="0"/>
              <a:t>Line 2</a:t>
            </a:r>
            <a:br>
              <a:rPr lang="en-US" dirty="0" smtClean="0"/>
            </a:br>
            <a:r>
              <a:rPr lang="en-US" dirty="0" smtClean="0"/>
              <a:t>Line 3 </a:t>
            </a:r>
            <a:br>
              <a:rPr lang="en-US" dirty="0" smtClean="0"/>
            </a:br>
            <a:r>
              <a:rPr lang="en-US" dirty="0" smtClean="0"/>
              <a:t>Line 4</a:t>
            </a:r>
            <a:endParaRPr lang="en-US" dirty="0"/>
          </a:p>
        </p:txBody>
      </p:sp>
      <p:sp>
        <p:nvSpPr>
          <p:cNvPr id="3" name="Subtitle 2"/>
          <p:cNvSpPr>
            <a:spLocks noGrp="1"/>
          </p:cNvSpPr>
          <p:nvPr>
            <p:ph type="subTitle" idx="1"/>
          </p:nvPr>
        </p:nvSpPr>
        <p:spPr>
          <a:xfrm>
            <a:off x="3271838" y="4371973"/>
            <a:ext cx="4500562" cy="1481137"/>
          </a:xfrm>
        </p:spPr>
        <p:txBody>
          <a:bodyPr/>
          <a:lstStyle>
            <a:lvl1pPr marL="171450" indent="-171450" algn="l">
              <a:buFont typeface="Arial" pitchFamily="34" charset="0"/>
              <a:buChar char="&gt;"/>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600" b="1">
                <a:solidFill>
                  <a:srgbClr val="0037A4"/>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spcBef>
                <a:spcPts val="1200"/>
              </a:spcBef>
              <a:buClr>
                <a:srgbClr val="0037A4"/>
              </a:buClr>
              <a:buFont typeface="Arial" pitchFamily="34" charset="0"/>
              <a:buChar char="&gt;"/>
              <a:defRPr sz="2800"/>
            </a:lvl1pPr>
            <a:lvl2pPr>
              <a:buClr>
                <a:srgbClr val="0037A4"/>
              </a:buClr>
              <a:defRPr sz="2400"/>
            </a:lvl2pPr>
            <a:lvl3pPr>
              <a:buClr>
                <a:srgbClr val="0037A4"/>
              </a:buClr>
              <a:buFont typeface="Arial" pitchFamily="34" charset="0"/>
              <a:buChar char="&gt;"/>
              <a:defRPr sz="2400"/>
            </a:lvl3pPr>
            <a:lvl4pPr>
              <a:buClr>
                <a:srgbClr val="0037A4"/>
              </a:buClr>
              <a:defRPr sz="2400"/>
            </a:lvl4pPr>
            <a:lvl5pPr>
              <a:buClr>
                <a:srgbClr val="0037A4"/>
              </a:buClr>
              <a:buFont typeface="Arial" pitchFamily="34" charset="0"/>
              <a:buChar char="&gt;"/>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rot="10800000">
            <a:off x="-1" y="6324600"/>
            <a:ext cx="7872413" cy="319088"/>
          </a:xfrm>
          <a:prstGeom prst="rect">
            <a:avLst/>
          </a:prstGeom>
          <a:gradFill flip="none" rotWithShape="1">
            <a:gsLst>
              <a:gs pos="34000">
                <a:srgbClr val="0037A4"/>
              </a:gs>
              <a:gs pos="50000">
                <a:srgbClr val="9CB86E"/>
              </a:gs>
              <a:gs pos="100000">
                <a:srgbClr val="156B1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8" name="Picture 1"/>
          <p:cNvPicPr>
            <a:picLocks noChangeAspect="1" noChangeArrowheads="1"/>
          </p:cNvPicPr>
          <p:nvPr userDrawn="1"/>
        </p:nvPicPr>
        <p:blipFill>
          <a:blip r:embed="rId2" cstate="print"/>
          <a:srcRect/>
          <a:stretch>
            <a:fillRect/>
          </a:stretch>
        </p:blipFill>
        <p:spPr bwMode="auto">
          <a:xfrm>
            <a:off x="8229600" y="6172200"/>
            <a:ext cx="457200" cy="464949"/>
          </a:xfrm>
          <a:prstGeom prst="rect">
            <a:avLst/>
          </a:prstGeom>
          <a:noFill/>
        </p:spPr>
      </p:pic>
      <p:sp>
        <p:nvSpPr>
          <p:cNvPr id="9" name="Rectangle 8"/>
          <p:cNvSpPr/>
          <p:nvPr userDrawn="1"/>
        </p:nvSpPr>
        <p:spPr>
          <a:xfrm flipV="1">
            <a:off x="1295400" y="1371600"/>
            <a:ext cx="7848600" cy="76200"/>
          </a:xfrm>
          <a:prstGeom prst="rect">
            <a:avLst/>
          </a:prstGeom>
          <a:gradFill flip="none" rotWithShape="1">
            <a:gsLst>
              <a:gs pos="34000">
                <a:srgbClr val="0037A4"/>
              </a:gs>
              <a:gs pos="50000">
                <a:srgbClr val="9CB86E"/>
              </a:gs>
              <a:gs pos="100000">
                <a:srgbClr val="156B13"/>
              </a:gs>
            </a:gsLst>
            <a:lin ang="10800000" scaled="0"/>
            <a:tileRect/>
          </a:gradFill>
          <a:ln>
            <a:no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4" name="Footer Placeholder 4"/>
          <p:cNvSpPr txBox="1">
            <a:spLocks/>
          </p:cNvSpPr>
          <p:nvPr userDrawn="1"/>
        </p:nvSpPr>
        <p:spPr>
          <a:xfrm>
            <a:off x="407271" y="6340475"/>
            <a:ext cx="6893641" cy="365125"/>
          </a:xfrm>
          <a:prstGeom prst="rect">
            <a:avLst/>
          </a:prstGeom>
        </p:spPr>
        <p:txBody>
          <a:bodyPr/>
          <a:lstStyle>
            <a:lvl1pPr algn="l">
              <a:defRPr>
                <a:solidFill>
                  <a:schemeClr val="bg1"/>
                </a:solidFill>
                <a:latin typeface="Arial" pitchFamily="34" charset="0"/>
                <a:cs typeface="Arial" pitchFamily="34" charset="0"/>
              </a:defRPr>
            </a:lvl1pPr>
          </a:lstStyle>
          <a:p>
            <a:pPr>
              <a:defRPr/>
            </a:pPr>
            <a:endParaRPr lang="en-US" sz="1200" dirty="0" smtClean="0">
              <a:solidFill>
                <a:prstClr val="white"/>
              </a:solidFill>
            </a:endParaRPr>
          </a:p>
        </p:txBody>
      </p:sp>
      <p:sp>
        <p:nvSpPr>
          <p:cNvPr id="15" name="Slide Number Placeholder 5"/>
          <p:cNvSpPr txBox="1">
            <a:spLocks/>
          </p:cNvSpPr>
          <p:nvPr userDrawn="1"/>
        </p:nvSpPr>
        <p:spPr>
          <a:xfrm>
            <a:off x="5667368" y="6338887"/>
            <a:ext cx="2133600" cy="381001"/>
          </a:xfrm>
          <a:prstGeom prst="rect">
            <a:avLst/>
          </a:prstGeom>
        </p:spPr>
        <p:txBody>
          <a:bodyPr/>
          <a:lstStyle>
            <a:lvl1pPr>
              <a:defRPr>
                <a:solidFill>
                  <a:schemeClr val="bg1"/>
                </a:solidFill>
                <a:latin typeface="Arial" pitchFamily="34" charset="0"/>
                <a:cs typeface="Arial" pitchFamily="34" charset="0"/>
              </a:defRPr>
            </a:lvl1pPr>
          </a:lstStyle>
          <a:p>
            <a:pPr algn="r">
              <a:defRPr/>
            </a:pPr>
            <a:fld id="{D0334B83-0D6A-43F2-A554-49908FCAEF0D}" type="slidenum">
              <a:rPr lang="en-US" sz="1200" smtClean="0">
                <a:solidFill>
                  <a:prstClr val="white"/>
                </a:solidFill>
              </a:rPr>
              <a:pPr algn="r">
                <a:defRPr/>
              </a:pPr>
              <a:t>‹#›</a:t>
            </a:fld>
            <a:endParaRPr lang="en-US" sz="1200" dirty="0" smtClean="0">
              <a:solidFill>
                <a:prstClr val="white"/>
              </a:solidFill>
            </a:endParaRPr>
          </a:p>
        </p:txBody>
      </p:sp>
    </p:spTree>
    <p:extLst>
      <p:ext uri="{BB962C8B-B14F-4D97-AF65-F5344CB8AC3E}">
        <p14:creationId xmlns:p14="http://schemas.microsoft.com/office/powerpoint/2010/main" val="13964019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41818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buFont typeface="Arial" pitchFamily="34" charset="0"/>
              <a:buChar char="&gt;"/>
              <a:defRPr sz="2800"/>
            </a:lvl1pPr>
            <a:lvl2pPr>
              <a:defRPr sz="2400"/>
            </a:lvl2pPr>
            <a:lvl3pPr>
              <a:buFont typeface="Arial" pitchFamily="34" charset="0"/>
              <a:buChar char="&gt;"/>
              <a:defRPr sz="2000"/>
            </a:lvl3pPr>
            <a:lvl4pPr>
              <a:defRPr sz="1800"/>
            </a:lvl4pPr>
            <a:lvl5pPr>
              <a:buFont typeface="Arial" pitchFamily="34" charset="0"/>
              <a:buChar char="&gt;"/>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636835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7947025" y="6481763"/>
            <a:ext cx="1017588" cy="304800"/>
          </a:xfrm>
          <a:prstGeom prst="rect">
            <a:avLst/>
          </a:prstGeom>
        </p:spPr>
        <p:txBody>
          <a:bodyPr/>
          <a:lstStyle>
            <a:lvl1pPr>
              <a:defRPr/>
            </a:lvl1pPr>
          </a:lstStyle>
          <a:p>
            <a:fld id="{623EEC49-4413-41B4-8E41-85C3DB8E8A67}"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98560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GTI: 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48649" cy="1143000"/>
          </a:xfrm>
        </p:spPr>
        <p:txBody>
          <a:bodyPr/>
          <a:lstStyle/>
          <a:p>
            <a:r>
              <a:rPr lang="en-US" smtClean="0"/>
              <a:t>Click to edit Master title style</a:t>
            </a:r>
            <a:endParaRPr lang="en-US"/>
          </a:p>
        </p:txBody>
      </p:sp>
    </p:spTree>
    <p:extLst>
      <p:ext uri="{BB962C8B-B14F-4D97-AF65-F5344CB8AC3E}">
        <p14:creationId xmlns:p14="http://schemas.microsoft.com/office/powerpoint/2010/main" val="10045482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073624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0205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210023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lnSpc>
                <a:spcPct val="100000"/>
              </a:lnSpc>
              <a:defRPr sz="2400" b="1">
                <a:solidFill>
                  <a:srgbClr val="0037A4"/>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lnSpc>
                <a:spcPct val="100000"/>
              </a:lnSpc>
              <a:spcBef>
                <a:spcPts val="1200"/>
              </a:spcBef>
              <a:buClr>
                <a:srgbClr val="0037A4"/>
              </a:buClr>
              <a:buFont typeface="Arial" pitchFamily="34" charset="0"/>
              <a:buChar char="&gt;"/>
              <a:defRPr sz="2800"/>
            </a:lvl1pPr>
            <a:lvl2pPr>
              <a:lnSpc>
                <a:spcPct val="100000"/>
              </a:lnSpc>
              <a:buClr>
                <a:srgbClr val="0037A4"/>
              </a:buClr>
              <a:defRPr sz="2400"/>
            </a:lvl2pPr>
            <a:lvl3pPr>
              <a:lnSpc>
                <a:spcPct val="100000"/>
              </a:lnSpc>
              <a:buClr>
                <a:srgbClr val="0037A4"/>
              </a:buClr>
              <a:buFont typeface="Arial" pitchFamily="34" charset="0"/>
              <a:buChar char="&gt;"/>
              <a:defRPr sz="2400"/>
            </a:lvl3pPr>
            <a:lvl4pPr>
              <a:lnSpc>
                <a:spcPct val="100000"/>
              </a:lnSpc>
              <a:buClr>
                <a:srgbClr val="0037A4"/>
              </a:buClr>
              <a:defRPr sz="2400"/>
            </a:lvl4pPr>
            <a:lvl5pPr>
              <a:lnSpc>
                <a:spcPct val="100000"/>
              </a:lnSpc>
              <a:buClr>
                <a:srgbClr val="0037A4"/>
              </a:buClr>
              <a:buFont typeface="Arial" pitchFamily="34" charset="0"/>
              <a:buChar char="&gt;"/>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Rectangle 8"/>
          <p:cNvSpPr/>
          <p:nvPr userDrawn="1"/>
        </p:nvSpPr>
        <p:spPr>
          <a:xfrm flipV="1">
            <a:off x="1295400" y="1371600"/>
            <a:ext cx="7848600" cy="76200"/>
          </a:xfrm>
          <a:prstGeom prst="rect">
            <a:avLst/>
          </a:prstGeom>
          <a:gradFill flip="none" rotWithShape="1">
            <a:gsLst>
              <a:gs pos="34000">
                <a:srgbClr val="0037A4"/>
              </a:gs>
              <a:gs pos="50000">
                <a:srgbClr val="9CB86E"/>
              </a:gs>
              <a:gs pos="100000">
                <a:srgbClr val="156B13"/>
              </a:gs>
            </a:gsLst>
            <a:lin ang="10800000" scaled="0"/>
            <a:tileRect/>
          </a:gradFill>
          <a:ln>
            <a:no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4" name="Footer Placeholder 4"/>
          <p:cNvSpPr txBox="1">
            <a:spLocks/>
          </p:cNvSpPr>
          <p:nvPr userDrawn="1"/>
        </p:nvSpPr>
        <p:spPr>
          <a:xfrm>
            <a:off x="407271" y="6340475"/>
            <a:ext cx="6893641" cy="365125"/>
          </a:xfrm>
          <a:prstGeom prst="rect">
            <a:avLst/>
          </a:prstGeom>
        </p:spPr>
        <p:txBody>
          <a:bodyPr/>
          <a:lstStyle>
            <a:lvl1pPr algn="l">
              <a:defRPr>
                <a:solidFill>
                  <a:schemeClr val="bg1"/>
                </a:solidFill>
                <a:latin typeface="Arial" pitchFamily="34" charset="0"/>
                <a:cs typeface="Arial" pitchFamily="34" charset="0"/>
              </a:defRPr>
            </a:lvl1pPr>
          </a:lstStyle>
          <a:p>
            <a:pPr>
              <a:defRPr/>
            </a:pPr>
            <a:endParaRPr lang="en-US" sz="1200" dirty="0" smtClean="0">
              <a:solidFill>
                <a:prstClr val="white"/>
              </a:solidFill>
            </a:endParaRPr>
          </a:p>
        </p:txBody>
      </p:sp>
    </p:spTree>
    <p:extLst>
      <p:ext uri="{BB962C8B-B14F-4D97-AF65-F5344CB8AC3E}">
        <p14:creationId xmlns:p14="http://schemas.microsoft.com/office/powerpoint/2010/main" val="627257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094019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buFont typeface="Arial" pitchFamily="34" charset="0"/>
              <a:buChar char="&gt;"/>
              <a:defRPr sz="2800"/>
            </a:lvl1pPr>
            <a:lvl2pPr>
              <a:defRPr sz="2400"/>
            </a:lvl2pPr>
            <a:lvl3pPr>
              <a:buFont typeface="Arial" pitchFamily="34" charset="0"/>
              <a:buChar char="&gt;"/>
              <a:defRPr sz="2000"/>
            </a:lvl3pPr>
            <a:lvl4pPr>
              <a:defRPr sz="1800"/>
            </a:lvl4pPr>
            <a:lvl5pPr>
              <a:buFont typeface="Arial" pitchFamily="34" charset="0"/>
              <a:buChar char="&gt;"/>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7947025" y="6481763"/>
            <a:ext cx="1017588" cy="304800"/>
          </a:xfrm>
          <a:prstGeom prst="rect">
            <a:avLst/>
          </a:prstGeom>
        </p:spPr>
        <p:txBody>
          <a:bodyPr/>
          <a:lstStyle>
            <a:lvl1pPr>
              <a:defRPr/>
            </a:lvl1pPr>
          </a:lstStyle>
          <a:p>
            <a:fld id="{623EEC49-4413-41B4-8E41-85C3DB8E8A67}" type="slidenum">
              <a:rPr lang="en-US"/>
              <a:pPr/>
              <a:t>‹#›</a:t>
            </a:fld>
            <a:endParaRPr lang="en-US" dirty="0"/>
          </a:p>
        </p:txBody>
      </p:sp>
    </p:spTree>
    <p:extLst>
      <p:ext uri="{BB962C8B-B14F-4D97-AF65-F5344CB8AC3E}">
        <p14:creationId xmlns:p14="http://schemas.microsoft.com/office/powerpoint/2010/main" val="2035690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buClr>
                <a:srgbClr val="0037A4"/>
              </a:buClr>
              <a:buFont typeface="Symbol" pitchFamily="18" charset="2"/>
              <a:buChar char=""/>
              <a:defRPr sz="2800"/>
            </a:lvl1pPr>
            <a:lvl2pPr>
              <a:buClr>
                <a:srgbClr val="0037A4"/>
              </a:buClr>
              <a:defRPr sz="2400"/>
            </a:lvl2pPr>
            <a:lvl3pPr>
              <a:buClr>
                <a:srgbClr val="0037A4"/>
              </a:buClr>
              <a:buFont typeface="Arial" pitchFamily="34" charset="0"/>
              <a:buChar char="&gt;"/>
              <a:defRPr sz="2400"/>
            </a:lvl3pPr>
            <a:lvl4pPr>
              <a:buClr>
                <a:srgbClr val="0037A4"/>
              </a:buClr>
              <a:defRPr sz="2400"/>
            </a:lvl4pPr>
            <a:lvl5pPr>
              <a:buClr>
                <a:srgbClr val="0037A4"/>
              </a:buClr>
              <a:buFont typeface="Arial" pitchFamily="34" charset="0"/>
              <a:buChar char="&gt;"/>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rot="10800000">
            <a:off x="0" y="6324600"/>
            <a:ext cx="7872413" cy="319088"/>
          </a:xfrm>
          <a:prstGeom prst="rect">
            <a:avLst/>
          </a:prstGeom>
          <a:gradFill flip="none" rotWithShape="1">
            <a:gsLst>
              <a:gs pos="34000">
                <a:srgbClr val="0037A4"/>
              </a:gs>
              <a:gs pos="50000">
                <a:srgbClr val="9CB86E"/>
              </a:gs>
              <a:gs pos="100000">
                <a:srgbClr val="156B1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1"/>
          <p:cNvPicPr>
            <a:picLocks noChangeAspect="1" noChangeArrowheads="1"/>
          </p:cNvPicPr>
          <p:nvPr userDrawn="1"/>
        </p:nvPicPr>
        <p:blipFill>
          <a:blip r:embed="rId2" cstate="print"/>
          <a:srcRect/>
          <a:stretch>
            <a:fillRect/>
          </a:stretch>
        </p:blipFill>
        <p:spPr bwMode="auto">
          <a:xfrm>
            <a:off x="8229600" y="6172200"/>
            <a:ext cx="457200" cy="464949"/>
          </a:xfrm>
          <a:prstGeom prst="rect">
            <a:avLst/>
          </a:prstGeom>
          <a:noFill/>
        </p:spPr>
      </p:pic>
      <p:sp>
        <p:nvSpPr>
          <p:cNvPr id="12" name="Title Placeholder 1"/>
          <p:cNvSpPr>
            <a:spLocks noGrp="1"/>
          </p:cNvSpPr>
          <p:nvPr>
            <p:ph type="title"/>
          </p:nvPr>
        </p:nvSpPr>
        <p:spPr>
          <a:xfrm>
            <a:off x="457200" y="542652"/>
            <a:ext cx="8229600" cy="1143000"/>
          </a:xfrm>
          <a:prstGeom prst="rect">
            <a:avLst/>
          </a:prstGeom>
        </p:spPr>
        <p:txBody>
          <a:bodyPr vert="horz" lIns="91440" tIns="45720" rIns="91440" bIns="45720" rtlCol="0" anchor="ctr">
            <a:normAutofit/>
          </a:bodyPr>
          <a:lstStyle/>
          <a:p>
            <a:r>
              <a:rPr lang="en-US" dirty="0" smtClean="0"/>
              <a:t>Three</a:t>
            </a:r>
            <a:br>
              <a:rPr lang="en-US" dirty="0" smtClean="0"/>
            </a:br>
            <a:r>
              <a:rPr lang="en-US" dirty="0" smtClean="0"/>
              <a:t>Line</a:t>
            </a:r>
            <a:br>
              <a:rPr lang="en-US" dirty="0" smtClean="0"/>
            </a:br>
            <a:r>
              <a:rPr lang="en-US" dirty="0" smtClean="0"/>
              <a:t>Headline</a:t>
            </a:r>
            <a:endParaRPr lang="en-US" dirty="0"/>
          </a:p>
        </p:txBody>
      </p:sp>
      <p:sp>
        <p:nvSpPr>
          <p:cNvPr id="13" name="Footer Placeholder 4"/>
          <p:cNvSpPr txBox="1">
            <a:spLocks/>
          </p:cNvSpPr>
          <p:nvPr userDrawn="1"/>
        </p:nvSpPr>
        <p:spPr>
          <a:xfrm>
            <a:off x="407272" y="6340475"/>
            <a:ext cx="6636466" cy="365125"/>
          </a:xfrm>
          <a:prstGeom prst="rect">
            <a:avLst/>
          </a:prstGeom>
        </p:spPr>
        <p:txBody>
          <a:bodyPr/>
          <a:lstStyle>
            <a:lvl1pPr algn="l">
              <a:defRPr>
                <a:solidFill>
                  <a:schemeClr val="bg1"/>
                </a:solidFill>
                <a:latin typeface="Arial" pitchFamily="34" charset="0"/>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
        <p:nvSpPr>
          <p:cNvPr id="14" name="Slide Number Placeholder 5"/>
          <p:cNvSpPr txBox="1">
            <a:spLocks/>
          </p:cNvSpPr>
          <p:nvPr userDrawn="1"/>
        </p:nvSpPr>
        <p:spPr>
          <a:xfrm>
            <a:off x="5638792" y="6338887"/>
            <a:ext cx="2133600" cy="381001"/>
          </a:xfrm>
          <a:prstGeom prst="rect">
            <a:avLst/>
          </a:prstGeom>
        </p:spPr>
        <p:txBody>
          <a:bodyPr/>
          <a:lstStyle>
            <a:lvl1pPr>
              <a:defRPr>
                <a:solidFill>
                  <a:schemeClr val="bg1"/>
                </a:solidFill>
                <a:latin typeface="Arial" pitchFamily="34" charset="0"/>
                <a:cs typeface="Arial"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0334B83-0D6A-43F2-A554-49908FCAEF0D}" type="slidenum">
              <a:rPr kumimoji="0" lang="en-US" sz="12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457200" y="542652"/>
            <a:ext cx="8229600" cy="1143000"/>
          </a:xfrm>
          <a:prstGeom prst="rect">
            <a:avLst/>
          </a:prstGeom>
        </p:spPr>
        <p:txBody>
          <a:bodyPr vert="horz" lIns="91440" tIns="45720" rIns="91440" bIns="45720" rtlCol="0" anchor="ctr">
            <a:normAutofit/>
          </a:bodyPr>
          <a:lstStyle/>
          <a:p>
            <a:r>
              <a:rPr lang="en-US" dirty="0" smtClean="0"/>
              <a:t>Three</a:t>
            </a:r>
            <a:br>
              <a:rPr lang="en-US" dirty="0" smtClean="0"/>
            </a:br>
            <a:r>
              <a:rPr lang="en-US" dirty="0" smtClean="0"/>
              <a:t>Line</a:t>
            </a:r>
            <a:br>
              <a:rPr lang="en-US" dirty="0" smtClean="0"/>
            </a:br>
            <a:r>
              <a:rPr lang="en-US" dirty="0" smtClean="0"/>
              <a:t>Headline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2301766"/>
            <a:ext cx="4038600" cy="3824397"/>
          </a:xfrm>
        </p:spPr>
        <p:txBody>
          <a:bodyPr/>
          <a:lstStyle>
            <a:lvl1pPr marL="228600" indent="-228600">
              <a:lnSpc>
                <a:spcPts val="3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2317531"/>
            <a:ext cx="4038600" cy="3808632"/>
          </a:xfrm>
        </p:spPr>
        <p:txBody>
          <a:bodyPr/>
          <a:lstStyle>
            <a:lvl1pPr>
              <a:lnSpc>
                <a:spcPts val="3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Placeholder 1"/>
          <p:cNvSpPr>
            <a:spLocks noGrp="1"/>
          </p:cNvSpPr>
          <p:nvPr>
            <p:ph type="title"/>
          </p:nvPr>
        </p:nvSpPr>
        <p:spPr>
          <a:xfrm>
            <a:off x="457200" y="542652"/>
            <a:ext cx="8229600" cy="1143000"/>
          </a:xfrm>
          <a:prstGeom prst="rect">
            <a:avLst/>
          </a:prstGeom>
        </p:spPr>
        <p:txBody>
          <a:bodyPr vert="horz" lIns="91440" tIns="45720" rIns="91440" bIns="45720" rtlCol="0" anchor="ctr">
            <a:normAutofit/>
          </a:bodyPr>
          <a:lstStyle/>
          <a:p>
            <a:r>
              <a:rPr lang="en-US" dirty="0" smtClean="0"/>
              <a:t>Three</a:t>
            </a:r>
            <a:br>
              <a:rPr lang="en-US" dirty="0" smtClean="0"/>
            </a:br>
            <a:r>
              <a:rPr lang="en-US" dirty="0" smtClean="0"/>
              <a:t>Line</a:t>
            </a:r>
            <a:br>
              <a:rPr lang="en-US" dirty="0" smtClean="0"/>
            </a:br>
            <a:r>
              <a:rPr lang="en-US" dirty="0" smtClean="0"/>
              <a:t>Headline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600" b="1">
                <a:solidFill>
                  <a:srgbClr val="0037A4"/>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spcBef>
                <a:spcPts val="1200"/>
              </a:spcBef>
              <a:buClr>
                <a:srgbClr val="0037A4"/>
              </a:buClr>
              <a:buFont typeface="Arial" pitchFamily="34" charset="0"/>
              <a:buChar char="&gt;"/>
              <a:defRPr sz="2800"/>
            </a:lvl1pPr>
            <a:lvl2pPr>
              <a:buClr>
                <a:srgbClr val="0037A4"/>
              </a:buClr>
              <a:defRPr sz="2400"/>
            </a:lvl2pPr>
            <a:lvl3pPr>
              <a:buClr>
                <a:srgbClr val="0037A4"/>
              </a:buClr>
              <a:buFont typeface="Arial" pitchFamily="34" charset="0"/>
              <a:buChar char="&gt;"/>
              <a:defRPr sz="2400"/>
            </a:lvl3pPr>
            <a:lvl4pPr>
              <a:buClr>
                <a:srgbClr val="0037A4"/>
              </a:buClr>
              <a:defRPr sz="2400"/>
            </a:lvl4pPr>
            <a:lvl5pPr>
              <a:buClr>
                <a:srgbClr val="0037A4"/>
              </a:buClr>
              <a:buFont typeface="Arial" pitchFamily="34" charset="0"/>
              <a:buChar char="&gt;"/>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rot="10800000">
            <a:off x="-1" y="6324600"/>
            <a:ext cx="7872413" cy="319088"/>
          </a:xfrm>
          <a:prstGeom prst="rect">
            <a:avLst/>
          </a:prstGeom>
          <a:gradFill flip="none" rotWithShape="1">
            <a:gsLst>
              <a:gs pos="34000">
                <a:srgbClr val="0037A4"/>
              </a:gs>
              <a:gs pos="50000">
                <a:srgbClr val="9CB86E"/>
              </a:gs>
              <a:gs pos="100000">
                <a:srgbClr val="156B1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1"/>
          <p:cNvPicPr>
            <a:picLocks noChangeAspect="1" noChangeArrowheads="1"/>
          </p:cNvPicPr>
          <p:nvPr userDrawn="1"/>
        </p:nvPicPr>
        <p:blipFill>
          <a:blip r:embed="rId2" cstate="print"/>
          <a:srcRect/>
          <a:stretch>
            <a:fillRect/>
          </a:stretch>
        </p:blipFill>
        <p:spPr bwMode="auto">
          <a:xfrm>
            <a:off x="8229600" y="6172200"/>
            <a:ext cx="457200" cy="464949"/>
          </a:xfrm>
          <a:prstGeom prst="rect">
            <a:avLst/>
          </a:prstGeom>
          <a:noFill/>
        </p:spPr>
      </p:pic>
      <p:sp>
        <p:nvSpPr>
          <p:cNvPr id="14" name="Footer Placeholder 4"/>
          <p:cNvSpPr txBox="1">
            <a:spLocks/>
          </p:cNvSpPr>
          <p:nvPr userDrawn="1"/>
        </p:nvSpPr>
        <p:spPr>
          <a:xfrm>
            <a:off x="407271" y="6340475"/>
            <a:ext cx="6893641" cy="365125"/>
          </a:xfrm>
          <a:prstGeom prst="rect">
            <a:avLst/>
          </a:prstGeom>
        </p:spPr>
        <p:txBody>
          <a:bodyPr/>
          <a:lstStyle>
            <a:lvl1pPr algn="l">
              <a:defRPr>
                <a:solidFill>
                  <a:schemeClr val="bg1"/>
                </a:solidFill>
                <a:latin typeface="Arial" pitchFamily="34" charset="0"/>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
        <p:nvSpPr>
          <p:cNvPr id="15" name="Slide Number Placeholder 5"/>
          <p:cNvSpPr txBox="1">
            <a:spLocks/>
          </p:cNvSpPr>
          <p:nvPr userDrawn="1"/>
        </p:nvSpPr>
        <p:spPr>
          <a:xfrm>
            <a:off x="5667368" y="6338887"/>
            <a:ext cx="2133600" cy="381001"/>
          </a:xfrm>
          <a:prstGeom prst="rect">
            <a:avLst/>
          </a:prstGeom>
        </p:spPr>
        <p:txBody>
          <a:bodyPr/>
          <a:lstStyle>
            <a:lvl1pPr>
              <a:defRPr>
                <a:solidFill>
                  <a:schemeClr val="bg1"/>
                </a:solidFill>
                <a:latin typeface="Arial" pitchFamily="34" charset="0"/>
                <a:cs typeface="Arial"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0334B83-0D6A-43F2-A554-49908FCAEF0D}" type="slidenum">
              <a:rPr kumimoji="0" lang="en-US" sz="12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image" Target="../media/image1.png"/><Relationship Id="rId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1.png"/><Relationship Id="rId4" Type="http://schemas.openxmlformats.org/officeDocument/2006/relationships/slideLayout" Target="../slideLayouts/slideLayout16.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2.xml"/><Relationship Id="rId1" Type="http://schemas.openxmlformats.org/officeDocument/2006/relationships/slideLayout" Target="../slideLayouts/slideLayout2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rot="10800000">
            <a:off x="0" y="6324600"/>
            <a:ext cx="7872413" cy="319088"/>
          </a:xfrm>
          <a:prstGeom prst="rect">
            <a:avLst/>
          </a:prstGeom>
          <a:gradFill flip="none" rotWithShape="1">
            <a:gsLst>
              <a:gs pos="34000">
                <a:srgbClr val="0037A4"/>
              </a:gs>
              <a:gs pos="50000">
                <a:srgbClr val="9CB86E"/>
              </a:gs>
              <a:gs pos="100000">
                <a:srgbClr val="156B13"/>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1"/>
          <p:cNvPicPr>
            <a:picLocks noChangeAspect="1" noChangeArrowheads="1"/>
          </p:cNvPicPr>
          <p:nvPr userDrawn="1"/>
        </p:nvPicPr>
        <p:blipFill>
          <a:blip r:embed="rId6" cstate="print"/>
          <a:srcRect/>
          <a:stretch>
            <a:fillRect/>
          </a:stretch>
        </p:blipFill>
        <p:spPr bwMode="auto">
          <a:xfrm>
            <a:off x="8229600" y="6172200"/>
            <a:ext cx="457200" cy="464949"/>
          </a:xfrm>
          <a:prstGeom prst="rect">
            <a:avLst/>
          </a:prstGeom>
          <a:noFill/>
        </p:spPr>
      </p:pic>
      <p:sp>
        <p:nvSpPr>
          <p:cNvPr id="9" name="Rectangle 8"/>
          <p:cNvSpPr/>
          <p:nvPr userDrawn="1"/>
        </p:nvSpPr>
        <p:spPr>
          <a:xfrm flipV="1">
            <a:off x="1295400" y="1371600"/>
            <a:ext cx="7848600" cy="76200"/>
          </a:xfrm>
          <a:prstGeom prst="rect">
            <a:avLst/>
          </a:prstGeom>
          <a:gradFill flip="none" rotWithShape="1">
            <a:gsLst>
              <a:gs pos="34000">
                <a:srgbClr val="0037A4"/>
              </a:gs>
              <a:gs pos="50000">
                <a:srgbClr val="9CB86E"/>
              </a:gs>
              <a:gs pos="100000">
                <a:srgbClr val="156B13"/>
              </a:gs>
            </a:gsLst>
            <a:lin ang="10800000" scaled="0"/>
            <a:tileRect/>
          </a:gradFill>
          <a:ln>
            <a:no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4"/>
          <p:cNvSpPr txBox="1">
            <a:spLocks/>
          </p:cNvSpPr>
          <p:nvPr userDrawn="1"/>
        </p:nvSpPr>
        <p:spPr>
          <a:xfrm>
            <a:off x="407271" y="6340475"/>
            <a:ext cx="7050803" cy="365125"/>
          </a:xfrm>
          <a:prstGeom prst="rect">
            <a:avLst/>
          </a:prstGeom>
        </p:spPr>
        <p:txBody>
          <a:bodyPr/>
          <a:lstStyle>
            <a:lvl1pPr algn="l">
              <a:defRPr>
                <a:solidFill>
                  <a:schemeClr val="bg1"/>
                </a:solidFill>
                <a:latin typeface="Arial" pitchFamily="34" charset="0"/>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
        <p:nvSpPr>
          <p:cNvPr id="15" name="Slide Number Placeholder 5"/>
          <p:cNvSpPr txBox="1">
            <a:spLocks/>
          </p:cNvSpPr>
          <p:nvPr userDrawn="1"/>
        </p:nvSpPr>
        <p:spPr>
          <a:xfrm>
            <a:off x="5667368" y="6338887"/>
            <a:ext cx="2133600" cy="381001"/>
          </a:xfrm>
          <a:prstGeom prst="rect">
            <a:avLst/>
          </a:prstGeom>
        </p:spPr>
        <p:txBody>
          <a:bodyPr/>
          <a:lstStyle>
            <a:lvl1pPr>
              <a:defRPr>
                <a:solidFill>
                  <a:schemeClr val="bg1"/>
                </a:solidFill>
                <a:latin typeface="Arial" pitchFamily="34" charset="0"/>
                <a:cs typeface="Arial"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0334B83-0D6A-43F2-A554-49908FCAEF0D}" type="slidenum">
              <a:rPr kumimoji="0" lang="en-US" sz="12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650" r:id="rId1"/>
    <p:sldLayoutId id="2147483665" r:id="rId2"/>
    <p:sldLayoutId id="2147483652" r:id="rId3"/>
    <p:sldLayoutId id="2147483687" r:id="rId4"/>
  </p:sldLayoutIdLst>
  <p:txStyles>
    <p:titleStyle>
      <a:lvl1pPr algn="l" defTabSz="914400" rtl="0" eaLnBrk="1" latinLnBrk="0" hangingPunct="1">
        <a:lnSpc>
          <a:spcPts val="3800"/>
        </a:lnSpc>
        <a:spcBef>
          <a:spcPct val="0"/>
        </a:spcBef>
        <a:buNone/>
        <a:defRPr sz="3600" b="1" kern="1200">
          <a:solidFill>
            <a:srgbClr val="0037A4"/>
          </a:solidFill>
          <a:latin typeface="Arial" pitchFamily="34" charset="0"/>
          <a:ea typeface="+mj-ea"/>
          <a:cs typeface="Arial" pitchFamily="34" charset="0"/>
        </a:defRPr>
      </a:lvl1pPr>
    </p:titleStyle>
    <p:bodyStyle>
      <a:lvl1pPr marL="228600" indent="-228600" algn="l" defTabSz="914400" rtl="0" eaLnBrk="1" latinLnBrk="0" hangingPunct="1">
        <a:lnSpc>
          <a:spcPts val="3000"/>
        </a:lnSpc>
        <a:spcBef>
          <a:spcPts val="1200"/>
        </a:spcBef>
        <a:buClr>
          <a:srgbClr val="0037A4"/>
        </a:buClr>
        <a:buFont typeface="Arial" pitchFamily="34" charset="0"/>
        <a:buChar char="&gt;"/>
        <a:defRPr sz="2800" kern="1200">
          <a:solidFill>
            <a:schemeClr val="tx1"/>
          </a:solidFill>
          <a:latin typeface="Arial" pitchFamily="34" charset="0"/>
          <a:ea typeface="+mn-ea"/>
          <a:cs typeface="Arial" pitchFamily="34" charset="0"/>
        </a:defRPr>
      </a:lvl1pPr>
      <a:lvl2pPr marL="742950" indent="-285750" algn="l" defTabSz="914400" rtl="0" eaLnBrk="1" latinLnBrk="0" hangingPunct="1">
        <a:lnSpc>
          <a:spcPts val="2600"/>
        </a:lnSpc>
        <a:spcBef>
          <a:spcPct val="20000"/>
        </a:spcBef>
        <a:buClr>
          <a:srgbClr val="0037A4"/>
        </a:buClr>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lnSpc>
          <a:spcPts val="2600"/>
        </a:lnSpc>
        <a:spcBef>
          <a:spcPct val="20000"/>
        </a:spcBef>
        <a:buClr>
          <a:srgbClr val="0037A4"/>
        </a:buClr>
        <a:buFont typeface="Arial" pitchFamily="34" charset="0"/>
        <a:buChar char="&gt;"/>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lnSpc>
          <a:spcPts val="2600"/>
        </a:lnSpc>
        <a:spcBef>
          <a:spcPct val="20000"/>
        </a:spcBef>
        <a:buClr>
          <a:srgbClr val="0037A4"/>
        </a:buClr>
        <a:buFont typeface="Arial" pitchFamily="34" charset="0"/>
        <a:buChar char="–"/>
        <a:defRPr sz="2400" kern="1200">
          <a:solidFill>
            <a:schemeClr val="tx1"/>
          </a:solidFill>
          <a:latin typeface="Arial" pitchFamily="34" charset="0"/>
          <a:ea typeface="+mn-ea"/>
          <a:cs typeface="Arial" pitchFamily="34" charset="0"/>
        </a:defRPr>
      </a:lvl4pPr>
      <a:lvl5pPr marL="2057400" indent="-228600" algn="l" defTabSz="914400" rtl="0" eaLnBrk="1" latinLnBrk="0" hangingPunct="1">
        <a:lnSpc>
          <a:spcPts val="2600"/>
        </a:lnSpc>
        <a:spcBef>
          <a:spcPct val="20000"/>
        </a:spcBef>
        <a:buClr>
          <a:srgbClr val="0037A4"/>
        </a:buClr>
        <a:buFont typeface="Arial" pitchFamily="34" charset="0"/>
        <a:buChar char="&gt;"/>
        <a:defRPr sz="2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42652"/>
            <a:ext cx="8229600" cy="1143000"/>
          </a:xfrm>
          <a:prstGeom prst="rect">
            <a:avLst/>
          </a:prstGeom>
        </p:spPr>
        <p:txBody>
          <a:bodyPr vert="horz" lIns="91440" tIns="45720" rIns="91440" bIns="45720" rtlCol="0" anchor="ctr">
            <a:normAutofit/>
          </a:bodyPr>
          <a:lstStyle/>
          <a:p>
            <a:r>
              <a:rPr lang="en-US" dirty="0" smtClean="0"/>
              <a:t>Three</a:t>
            </a:r>
            <a:br>
              <a:rPr lang="en-US" dirty="0" smtClean="0"/>
            </a:br>
            <a:r>
              <a:rPr lang="en-US" dirty="0" smtClean="0"/>
              <a:t>Line</a:t>
            </a:r>
            <a:br>
              <a:rPr lang="en-US" dirty="0" smtClean="0"/>
            </a:br>
            <a:r>
              <a:rPr lang="en-US" dirty="0" smtClean="0"/>
              <a:t>Headline</a:t>
            </a:r>
            <a:endParaRPr lang="en-US" dirty="0"/>
          </a:p>
        </p:txBody>
      </p:sp>
      <p:sp>
        <p:nvSpPr>
          <p:cNvPr id="3" name="Text Placeholder 2"/>
          <p:cNvSpPr>
            <a:spLocks noGrp="1"/>
          </p:cNvSpPr>
          <p:nvPr>
            <p:ph type="body" idx="1"/>
          </p:nvPr>
        </p:nvSpPr>
        <p:spPr>
          <a:xfrm>
            <a:off x="457200" y="2286000"/>
            <a:ext cx="8229600" cy="38401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rot="10800000">
            <a:off x="108284" y="6353279"/>
            <a:ext cx="7872413" cy="319088"/>
          </a:xfrm>
          <a:prstGeom prst="rect">
            <a:avLst/>
          </a:prstGeom>
          <a:gradFill flip="none" rotWithShape="1">
            <a:gsLst>
              <a:gs pos="34000">
                <a:srgbClr val="0037A4"/>
              </a:gs>
              <a:gs pos="50000">
                <a:srgbClr val="9CB86E"/>
              </a:gs>
              <a:gs pos="100000">
                <a:srgbClr val="156B1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1"/>
          <p:cNvPicPr>
            <a:picLocks noChangeAspect="1" noChangeArrowheads="1"/>
          </p:cNvPicPr>
          <p:nvPr userDrawn="1"/>
        </p:nvPicPr>
        <p:blipFill>
          <a:blip r:embed="rId5" cstate="print"/>
          <a:srcRect/>
          <a:stretch>
            <a:fillRect/>
          </a:stretch>
        </p:blipFill>
        <p:spPr bwMode="auto">
          <a:xfrm>
            <a:off x="8229600" y="6172200"/>
            <a:ext cx="457200" cy="464949"/>
          </a:xfrm>
          <a:prstGeom prst="rect">
            <a:avLst/>
          </a:prstGeom>
          <a:noFill/>
        </p:spPr>
      </p:pic>
      <p:sp>
        <p:nvSpPr>
          <p:cNvPr id="9" name="Rectangle 8"/>
          <p:cNvSpPr/>
          <p:nvPr userDrawn="1"/>
        </p:nvSpPr>
        <p:spPr>
          <a:xfrm flipV="1">
            <a:off x="1295400" y="2065281"/>
            <a:ext cx="7848600" cy="76200"/>
          </a:xfrm>
          <a:prstGeom prst="rect">
            <a:avLst/>
          </a:prstGeom>
          <a:gradFill flip="none" rotWithShape="1">
            <a:gsLst>
              <a:gs pos="34000">
                <a:srgbClr val="0037A4"/>
              </a:gs>
              <a:gs pos="50000">
                <a:srgbClr val="9CB86E"/>
              </a:gs>
              <a:gs pos="100000">
                <a:srgbClr val="156B13"/>
              </a:gs>
            </a:gsLst>
            <a:lin ang="10800000" scaled="0"/>
            <a:tileRect/>
          </a:gradFill>
          <a:ln>
            <a:no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ooter Placeholder 4"/>
          <p:cNvSpPr txBox="1">
            <a:spLocks/>
          </p:cNvSpPr>
          <p:nvPr userDrawn="1"/>
        </p:nvSpPr>
        <p:spPr>
          <a:xfrm>
            <a:off x="407271" y="6340475"/>
            <a:ext cx="6722191" cy="365125"/>
          </a:xfrm>
          <a:prstGeom prst="rect">
            <a:avLst/>
          </a:prstGeom>
        </p:spPr>
        <p:txBody>
          <a:bodyPr/>
          <a:lstStyle>
            <a:lvl1pPr algn="l">
              <a:defRPr>
                <a:solidFill>
                  <a:schemeClr val="bg1"/>
                </a:solidFill>
                <a:latin typeface="Arial" pitchFamily="34" charset="0"/>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
        <p:nvSpPr>
          <p:cNvPr id="13" name="Slide Number Placeholder 5"/>
          <p:cNvSpPr txBox="1">
            <a:spLocks/>
          </p:cNvSpPr>
          <p:nvPr userDrawn="1"/>
        </p:nvSpPr>
        <p:spPr>
          <a:xfrm>
            <a:off x="5653080" y="6338887"/>
            <a:ext cx="2133600" cy="381001"/>
          </a:xfrm>
          <a:prstGeom prst="rect">
            <a:avLst/>
          </a:prstGeom>
        </p:spPr>
        <p:txBody>
          <a:bodyPr/>
          <a:lstStyle>
            <a:lvl1pPr>
              <a:defRPr>
                <a:solidFill>
                  <a:schemeClr val="bg1"/>
                </a:solidFill>
                <a:latin typeface="Arial" pitchFamily="34" charset="0"/>
                <a:cs typeface="Arial"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0334B83-0D6A-43F2-A554-49908FCAEF0D}" type="slidenum">
              <a:rPr kumimoji="0" lang="en-US" sz="12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l" defTabSz="914400" rtl="0" eaLnBrk="1" latinLnBrk="0" hangingPunct="1">
        <a:lnSpc>
          <a:spcPts val="3800"/>
        </a:lnSpc>
        <a:spcBef>
          <a:spcPct val="0"/>
        </a:spcBef>
        <a:buNone/>
        <a:defRPr sz="3600" b="1" kern="1200">
          <a:solidFill>
            <a:srgbClr val="0037A4"/>
          </a:solidFill>
          <a:latin typeface="Arial" pitchFamily="34" charset="0"/>
          <a:ea typeface="+mj-ea"/>
          <a:cs typeface="Arial" pitchFamily="34" charset="0"/>
        </a:defRPr>
      </a:lvl1pPr>
    </p:titleStyle>
    <p:bodyStyle>
      <a:lvl1pPr marL="228600" indent="-228600" algn="l" defTabSz="914400" rtl="0" eaLnBrk="1" latinLnBrk="0" hangingPunct="1">
        <a:lnSpc>
          <a:spcPts val="3000"/>
        </a:lnSpc>
        <a:spcBef>
          <a:spcPts val="1200"/>
        </a:spcBef>
        <a:buClr>
          <a:srgbClr val="0037A4"/>
        </a:buClr>
        <a:buFont typeface="Symbol" pitchFamily="18" charset="2"/>
        <a:buChar char="&gt;"/>
        <a:defRPr sz="2800" kern="1200">
          <a:solidFill>
            <a:schemeClr val="tx1"/>
          </a:solidFill>
          <a:latin typeface="Arial" pitchFamily="34" charset="0"/>
          <a:ea typeface="+mn-ea"/>
          <a:cs typeface="Arial" pitchFamily="34" charset="0"/>
        </a:defRPr>
      </a:lvl1pPr>
      <a:lvl2pPr marL="742950" indent="-285750" algn="l" defTabSz="914400" rtl="0" eaLnBrk="1" latinLnBrk="0" hangingPunct="1">
        <a:lnSpc>
          <a:spcPts val="2600"/>
        </a:lnSpc>
        <a:spcBef>
          <a:spcPct val="20000"/>
        </a:spcBef>
        <a:buClr>
          <a:srgbClr val="0037A4"/>
        </a:buClr>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lnSpc>
          <a:spcPts val="2600"/>
        </a:lnSpc>
        <a:spcBef>
          <a:spcPct val="20000"/>
        </a:spcBef>
        <a:buClr>
          <a:srgbClr val="0037A4"/>
        </a:buClr>
        <a:buFont typeface="Arial" pitchFamily="34" charset="0"/>
        <a:buChar char="&gt;"/>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lnSpc>
          <a:spcPts val="2600"/>
        </a:lnSpc>
        <a:spcBef>
          <a:spcPct val="20000"/>
        </a:spcBef>
        <a:buClr>
          <a:srgbClr val="0037A4"/>
        </a:buClr>
        <a:buFont typeface="Arial" pitchFamily="34" charset="0"/>
        <a:buChar char="–"/>
        <a:defRPr sz="2400" kern="1200">
          <a:solidFill>
            <a:schemeClr val="tx1"/>
          </a:solidFill>
          <a:latin typeface="Arial" pitchFamily="34" charset="0"/>
          <a:ea typeface="+mn-ea"/>
          <a:cs typeface="Arial" pitchFamily="34" charset="0"/>
        </a:defRPr>
      </a:lvl4pPr>
      <a:lvl5pPr marL="2057400" indent="-228600" algn="l" defTabSz="914400" rtl="0" eaLnBrk="1" latinLnBrk="0" hangingPunct="1">
        <a:lnSpc>
          <a:spcPts val="2600"/>
        </a:lnSpc>
        <a:spcBef>
          <a:spcPct val="20000"/>
        </a:spcBef>
        <a:buClr>
          <a:srgbClr val="0037A4"/>
        </a:buClr>
        <a:buFont typeface="Arial" pitchFamily="34" charset="0"/>
        <a:buChar char="&gt;"/>
        <a:defRPr sz="2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rot="10800000">
            <a:off x="0" y="6324600"/>
            <a:ext cx="7872413" cy="319088"/>
          </a:xfrm>
          <a:prstGeom prst="rect">
            <a:avLst/>
          </a:prstGeom>
          <a:gradFill flip="none" rotWithShape="1">
            <a:gsLst>
              <a:gs pos="34000">
                <a:srgbClr val="0037A4"/>
              </a:gs>
              <a:gs pos="50000">
                <a:srgbClr val="9CB86E"/>
              </a:gs>
              <a:gs pos="100000">
                <a:srgbClr val="156B13"/>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1"/>
          <p:cNvPicPr>
            <a:picLocks noChangeAspect="1" noChangeArrowheads="1"/>
          </p:cNvPicPr>
          <p:nvPr userDrawn="1"/>
        </p:nvPicPr>
        <p:blipFill>
          <a:blip r:embed="rId5" cstate="print"/>
          <a:srcRect/>
          <a:stretch>
            <a:fillRect/>
          </a:stretch>
        </p:blipFill>
        <p:spPr bwMode="auto">
          <a:xfrm>
            <a:off x="8229600" y="6172200"/>
            <a:ext cx="457200" cy="464949"/>
          </a:xfrm>
          <a:prstGeom prst="rect">
            <a:avLst/>
          </a:prstGeom>
          <a:noFill/>
        </p:spPr>
      </p:pic>
      <p:sp>
        <p:nvSpPr>
          <p:cNvPr id="14" name="Footer Placeholder 4"/>
          <p:cNvSpPr txBox="1">
            <a:spLocks/>
          </p:cNvSpPr>
          <p:nvPr userDrawn="1"/>
        </p:nvSpPr>
        <p:spPr>
          <a:xfrm>
            <a:off x="407271" y="6340475"/>
            <a:ext cx="7050803" cy="365125"/>
          </a:xfrm>
          <a:prstGeom prst="rect">
            <a:avLst/>
          </a:prstGeom>
        </p:spPr>
        <p:txBody>
          <a:bodyPr/>
          <a:lstStyle>
            <a:lvl1pPr algn="l">
              <a:defRPr>
                <a:solidFill>
                  <a:schemeClr val="bg1"/>
                </a:solidFill>
                <a:latin typeface="Arial" pitchFamily="34" charset="0"/>
                <a:cs typeface="Arial"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
        <p:nvSpPr>
          <p:cNvPr id="15" name="Slide Number Placeholder 5"/>
          <p:cNvSpPr txBox="1">
            <a:spLocks/>
          </p:cNvSpPr>
          <p:nvPr userDrawn="1"/>
        </p:nvSpPr>
        <p:spPr>
          <a:xfrm>
            <a:off x="5667368" y="6338887"/>
            <a:ext cx="2133600" cy="381001"/>
          </a:xfrm>
          <a:prstGeom prst="rect">
            <a:avLst/>
          </a:prstGeom>
        </p:spPr>
        <p:txBody>
          <a:bodyPr/>
          <a:lstStyle>
            <a:lvl1pPr>
              <a:defRPr>
                <a:solidFill>
                  <a:schemeClr val="bg1"/>
                </a:solidFill>
                <a:latin typeface="Arial" pitchFamily="34" charset="0"/>
                <a:cs typeface="Arial"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0334B83-0D6A-43F2-A554-49908FCAEF0D}" type="slidenum">
              <a:rPr kumimoji="0" lang="en-US" sz="12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Lst>
  <p:txStyles>
    <p:titleStyle>
      <a:lvl1pPr algn="l" defTabSz="914400" rtl="0" eaLnBrk="1" latinLnBrk="0" hangingPunct="1">
        <a:lnSpc>
          <a:spcPts val="3800"/>
        </a:lnSpc>
        <a:spcBef>
          <a:spcPct val="0"/>
        </a:spcBef>
        <a:buNone/>
        <a:defRPr sz="3600" b="1" kern="1200">
          <a:solidFill>
            <a:srgbClr val="0037A4"/>
          </a:solidFill>
          <a:latin typeface="Arial" pitchFamily="34" charset="0"/>
          <a:ea typeface="+mj-ea"/>
          <a:cs typeface="Arial" pitchFamily="34" charset="0"/>
        </a:defRPr>
      </a:lvl1pPr>
    </p:titleStyle>
    <p:bodyStyle>
      <a:lvl1pPr marL="228600" indent="-228600" algn="l" defTabSz="914400" rtl="0" eaLnBrk="1" latinLnBrk="0" hangingPunct="1">
        <a:lnSpc>
          <a:spcPts val="3000"/>
        </a:lnSpc>
        <a:spcBef>
          <a:spcPts val="1200"/>
        </a:spcBef>
        <a:buClr>
          <a:srgbClr val="0037A4"/>
        </a:buClr>
        <a:buFont typeface="Arial" pitchFamily="34" charset="0"/>
        <a:buChar char="&gt;"/>
        <a:defRPr sz="2800" kern="1200">
          <a:solidFill>
            <a:schemeClr val="tx1"/>
          </a:solidFill>
          <a:latin typeface="Arial" pitchFamily="34" charset="0"/>
          <a:ea typeface="+mn-ea"/>
          <a:cs typeface="Arial" pitchFamily="34" charset="0"/>
        </a:defRPr>
      </a:lvl1pPr>
      <a:lvl2pPr marL="742950" indent="-285750" algn="l" defTabSz="914400" rtl="0" eaLnBrk="1" latinLnBrk="0" hangingPunct="1">
        <a:lnSpc>
          <a:spcPts val="2600"/>
        </a:lnSpc>
        <a:spcBef>
          <a:spcPct val="20000"/>
        </a:spcBef>
        <a:buClr>
          <a:srgbClr val="0037A4"/>
        </a:buClr>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lnSpc>
          <a:spcPts val="2600"/>
        </a:lnSpc>
        <a:spcBef>
          <a:spcPct val="20000"/>
        </a:spcBef>
        <a:buClr>
          <a:srgbClr val="0037A4"/>
        </a:buClr>
        <a:buFont typeface="Arial" pitchFamily="34" charset="0"/>
        <a:buChar char="&gt;"/>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lnSpc>
          <a:spcPts val="2600"/>
        </a:lnSpc>
        <a:spcBef>
          <a:spcPct val="20000"/>
        </a:spcBef>
        <a:buClr>
          <a:srgbClr val="0037A4"/>
        </a:buClr>
        <a:buFont typeface="Arial" pitchFamily="34" charset="0"/>
        <a:buChar char="–"/>
        <a:defRPr sz="2400" kern="1200">
          <a:solidFill>
            <a:schemeClr val="tx1"/>
          </a:solidFill>
          <a:latin typeface="Arial" pitchFamily="34" charset="0"/>
          <a:ea typeface="+mn-ea"/>
          <a:cs typeface="Arial" pitchFamily="34" charset="0"/>
        </a:defRPr>
      </a:lvl4pPr>
      <a:lvl5pPr marL="2057400" indent="-228600" algn="l" defTabSz="914400" rtl="0" eaLnBrk="1" latinLnBrk="0" hangingPunct="1">
        <a:lnSpc>
          <a:spcPts val="2600"/>
        </a:lnSpc>
        <a:spcBef>
          <a:spcPct val="20000"/>
        </a:spcBef>
        <a:buClr>
          <a:srgbClr val="0037A4"/>
        </a:buClr>
        <a:buFont typeface="Arial" pitchFamily="34" charset="0"/>
        <a:buChar char="&gt;"/>
        <a:defRPr sz="2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descr="EtLzoomfnlOL.jpg"/>
          <p:cNvPicPr>
            <a:picLocks noChangeAspect="1"/>
          </p:cNvPicPr>
          <p:nvPr userDrawn="1"/>
        </p:nvPicPr>
        <p:blipFill>
          <a:blip r:embed="rId4" cstate="print"/>
          <a:srcRect l="32917" t="49853" r="12589" b="6437"/>
          <a:stretch>
            <a:fillRect/>
          </a:stretch>
        </p:blipFill>
        <p:spPr>
          <a:xfrm>
            <a:off x="0" y="228600"/>
            <a:ext cx="3196693" cy="2819400"/>
          </a:xfrm>
          <a:prstGeom prst="rect">
            <a:avLst/>
          </a:prstGeom>
        </p:spPr>
      </p:pic>
      <p:sp>
        <p:nvSpPr>
          <p:cNvPr id="2" name="Title Placeholder 1"/>
          <p:cNvSpPr>
            <a:spLocks noGrp="1"/>
          </p:cNvSpPr>
          <p:nvPr>
            <p:ph type="title"/>
          </p:nvPr>
        </p:nvSpPr>
        <p:spPr>
          <a:xfrm>
            <a:off x="1971675" y="1989137"/>
            <a:ext cx="6715124" cy="2068513"/>
          </a:xfrm>
          <a:prstGeom prst="rect">
            <a:avLst/>
          </a:prstGeom>
        </p:spPr>
        <p:txBody>
          <a:bodyPr vert="horz" lIns="91440" tIns="45720" rIns="91440" bIns="45720" rtlCol="0" anchor="ctr">
            <a:normAutofit/>
          </a:bodyPr>
          <a:lstStyle/>
          <a:p>
            <a:r>
              <a:rPr lang="en-US" dirty="0" smtClean="0"/>
              <a:t>Click to edit Master title style</a:t>
            </a:r>
            <a:br>
              <a:rPr lang="en-US" dirty="0" smtClean="0"/>
            </a:br>
            <a:r>
              <a:rPr lang="en-US" dirty="0" smtClean="0"/>
              <a:t>Line 2</a:t>
            </a:r>
            <a:br>
              <a:rPr lang="en-US" dirty="0" smtClean="0"/>
            </a:br>
            <a:r>
              <a:rPr lang="en-US" dirty="0" smtClean="0"/>
              <a:t>Line 3 </a:t>
            </a:r>
            <a:br>
              <a:rPr lang="en-US" dirty="0" smtClean="0"/>
            </a:br>
            <a:r>
              <a:rPr lang="en-US" dirty="0" smtClean="0"/>
              <a:t>Line 4</a:t>
            </a:r>
            <a:endParaRPr lang="en-US" dirty="0"/>
          </a:p>
        </p:txBody>
      </p:sp>
      <p:sp>
        <p:nvSpPr>
          <p:cNvPr id="3" name="Text Placeholder 2"/>
          <p:cNvSpPr>
            <a:spLocks noGrp="1"/>
          </p:cNvSpPr>
          <p:nvPr>
            <p:ph type="body" idx="1"/>
          </p:nvPr>
        </p:nvSpPr>
        <p:spPr>
          <a:xfrm>
            <a:off x="3300412" y="4529138"/>
            <a:ext cx="5386387" cy="1668462"/>
          </a:xfrm>
          <a:prstGeom prst="rect">
            <a:avLst/>
          </a:prstGeom>
        </p:spPr>
        <p:txBody>
          <a:bodyPr vert="horz" lIns="91440" tIns="45720" rIns="91440" bIns="45720" rtlCol="0">
            <a:normAutofit/>
          </a:bodyPr>
          <a:lstStyle/>
          <a:p>
            <a:pPr lvl="0"/>
            <a:r>
              <a:rPr lang="en-US" dirty="0" smtClean="0"/>
              <a:t>Click to edit Master text styles</a:t>
            </a:r>
          </a:p>
        </p:txBody>
      </p:sp>
      <p:sp>
        <p:nvSpPr>
          <p:cNvPr id="7" name="Rectangle 6"/>
          <p:cNvSpPr/>
          <p:nvPr userDrawn="1"/>
        </p:nvSpPr>
        <p:spPr>
          <a:xfrm rot="10800000">
            <a:off x="0" y="6324600"/>
            <a:ext cx="7872413" cy="319088"/>
          </a:xfrm>
          <a:prstGeom prst="rect">
            <a:avLst/>
          </a:prstGeom>
          <a:gradFill flip="none" rotWithShape="1">
            <a:gsLst>
              <a:gs pos="34000">
                <a:srgbClr val="0037A4"/>
              </a:gs>
              <a:gs pos="50000">
                <a:srgbClr val="9CB86E"/>
              </a:gs>
              <a:gs pos="100000">
                <a:srgbClr val="156B1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1"/>
          <p:cNvPicPr>
            <a:picLocks noChangeAspect="1" noChangeArrowheads="1"/>
          </p:cNvPicPr>
          <p:nvPr userDrawn="1"/>
        </p:nvPicPr>
        <p:blipFill>
          <a:blip r:embed="rId5" cstate="print"/>
          <a:srcRect/>
          <a:stretch>
            <a:fillRect/>
          </a:stretch>
        </p:blipFill>
        <p:spPr bwMode="auto">
          <a:xfrm>
            <a:off x="8220077" y="6178739"/>
            <a:ext cx="457200" cy="464949"/>
          </a:xfrm>
          <a:prstGeom prst="rect">
            <a:avLst/>
          </a:prstGeom>
          <a:noFill/>
        </p:spPr>
      </p:pic>
      <p:sp>
        <p:nvSpPr>
          <p:cNvPr id="10" name="Rectangle 9"/>
          <p:cNvSpPr/>
          <p:nvPr userDrawn="1"/>
        </p:nvSpPr>
        <p:spPr>
          <a:xfrm flipV="1">
            <a:off x="3276600" y="4186237"/>
            <a:ext cx="5486400" cy="45719"/>
          </a:xfrm>
          <a:prstGeom prst="rect">
            <a:avLst/>
          </a:prstGeom>
          <a:gradFill flip="none" rotWithShape="0">
            <a:gsLst>
              <a:gs pos="34000">
                <a:srgbClr val="0037A4"/>
              </a:gs>
              <a:gs pos="50000">
                <a:srgbClr val="9CB86E"/>
              </a:gs>
              <a:gs pos="100000">
                <a:srgbClr val="156B13"/>
              </a:gs>
            </a:gsLst>
            <a:lin ang="216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655" r:id="rId1"/>
    <p:sldLayoutId id="2147483670" r:id="rId2"/>
  </p:sldLayoutIdLst>
  <p:txStyles>
    <p:titleStyle>
      <a:lvl1pPr algn="l" defTabSz="914400" rtl="0" eaLnBrk="1" latinLnBrk="0" hangingPunct="1">
        <a:lnSpc>
          <a:spcPts val="3800"/>
        </a:lnSpc>
        <a:spcBef>
          <a:spcPct val="0"/>
        </a:spcBef>
        <a:buNone/>
        <a:defRPr sz="3600" b="1" kern="1200">
          <a:solidFill>
            <a:srgbClr val="0037A4"/>
          </a:solidFill>
          <a:latin typeface="Arial" pitchFamily="34" charset="0"/>
          <a:ea typeface="+mj-ea"/>
          <a:cs typeface="Arial" pitchFamily="34" charset="0"/>
        </a:defRPr>
      </a:lvl1pPr>
    </p:titleStyle>
    <p:bodyStyle>
      <a:lvl1pPr marL="171450" indent="-171450" algn="l" defTabSz="914400" rtl="0" eaLnBrk="1" latinLnBrk="0" hangingPunct="1">
        <a:lnSpc>
          <a:spcPts val="2000"/>
        </a:lnSpc>
        <a:spcBef>
          <a:spcPct val="20000"/>
        </a:spcBef>
        <a:buClr>
          <a:srgbClr val="0037A4"/>
        </a:buClr>
        <a:buFont typeface="Arial" pitchFamily="34" charset="0"/>
        <a:buChar char="&gt;"/>
        <a:defRPr sz="18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rot="10800000">
            <a:off x="0" y="6324600"/>
            <a:ext cx="7872413" cy="319088"/>
          </a:xfrm>
          <a:prstGeom prst="rect">
            <a:avLst/>
          </a:prstGeom>
          <a:gradFill flip="none" rotWithShape="1">
            <a:gsLst>
              <a:gs pos="34000">
                <a:srgbClr val="0037A4"/>
              </a:gs>
              <a:gs pos="50000">
                <a:srgbClr val="9CB86E"/>
              </a:gs>
              <a:gs pos="100000">
                <a:srgbClr val="156B13"/>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8" name="Picture 1"/>
          <p:cNvPicPr>
            <a:picLocks noChangeAspect="1" noChangeArrowheads="1"/>
          </p:cNvPicPr>
          <p:nvPr userDrawn="1"/>
        </p:nvPicPr>
        <p:blipFill>
          <a:blip r:embed="rId10" cstate="print"/>
          <a:srcRect/>
          <a:stretch>
            <a:fillRect/>
          </a:stretch>
        </p:blipFill>
        <p:spPr bwMode="auto">
          <a:xfrm>
            <a:off x="8229600" y="6172200"/>
            <a:ext cx="457200" cy="464949"/>
          </a:xfrm>
          <a:prstGeom prst="rect">
            <a:avLst/>
          </a:prstGeom>
          <a:noFill/>
        </p:spPr>
      </p:pic>
      <p:sp>
        <p:nvSpPr>
          <p:cNvPr id="9" name="Rectangle 8"/>
          <p:cNvSpPr/>
          <p:nvPr userDrawn="1"/>
        </p:nvSpPr>
        <p:spPr>
          <a:xfrm flipV="1">
            <a:off x="1295400" y="1371600"/>
            <a:ext cx="7848600" cy="76200"/>
          </a:xfrm>
          <a:prstGeom prst="rect">
            <a:avLst/>
          </a:prstGeom>
          <a:gradFill flip="none" rotWithShape="1">
            <a:gsLst>
              <a:gs pos="34000">
                <a:srgbClr val="0037A4"/>
              </a:gs>
              <a:gs pos="50000">
                <a:srgbClr val="9CB86E"/>
              </a:gs>
              <a:gs pos="100000">
                <a:srgbClr val="156B13"/>
              </a:gs>
            </a:gsLst>
            <a:lin ang="10800000" scaled="0"/>
            <a:tileRect/>
          </a:gradFill>
          <a:ln>
            <a:no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4" name="Footer Placeholder 4"/>
          <p:cNvSpPr txBox="1">
            <a:spLocks/>
          </p:cNvSpPr>
          <p:nvPr userDrawn="1"/>
        </p:nvSpPr>
        <p:spPr>
          <a:xfrm>
            <a:off x="407271" y="6340475"/>
            <a:ext cx="7050803" cy="365125"/>
          </a:xfrm>
          <a:prstGeom prst="rect">
            <a:avLst/>
          </a:prstGeom>
        </p:spPr>
        <p:txBody>
          <a:bodyPr/>
          <a:lstStyle>
            <a:lvl1pPr algn="l">
              <a:defRPr>
                <a:solidFill>
                  <a:schemeClr val="bg1"/>
                </a:solidFill>
                <a:latin typeface="Arial" pitchFamily="34" charset="0"/>
                <a:cs typeface="Arial" pitchFamily="34" charset="0"/>
              </a:defRPr>
            </a:lvl1pPr>
          </a:lstStyle>
          <a:p>
            <a:pPr>
              <a:defRPr/>
            </a:pPr>
            <a:r>
              <a:rPr lang="en-US" sz="1200" dirty="0" smtClean="0">
                <a:solidFill>
                  <a:prstClr val="white"/>
                </a:solidFill>
              </a:rPr>
              <a:t>Footer goes here</a:t>
            </a:r>
          </a:p>
        </p:txBody>
      </p:sp>
      <p:sp>
        <p:nvSpPr>
          <p:cNvPr id="15" name="Slide Number Placeholder 5"/>
          <p:cNvSpPr txBox="1">
            <a:spLocks/>
          </p:cNvSpPr>
          <p:nvPr userDrawn="1"/>
        </p:nvSpPr>
        <p:spPr>
          <a:xfrm>
            <a:off x="5667368" y="6338887"/>
            <a:ext cx="2133600" cy="381001"/>
          </a:xfrm>
          <a:prstGeom prst="rect">
            <a:avLst/>
          </a:prstGeom>
        </p:spPr>
        <p:txBody>
          <a:bodyPr/>
          <a:lstStyle>
            <a:lvl1pPr>
              <a:defRPr>
                <a:solidFill>
                  <a:schemeClr val="bg1"/>
                </a:solidFill>
                <a:latin typeface="Arial" pitchFamily="34" charset="0"/>
                <a:cs typeface="Arial" pitchFamily="34" charset="0"/>
              </a:defRPr>
            </a:lvl1pPr>
          </a:lstStyle>
          <a:p>
            <a:pPr algn="r">
              <a:defRPr/>
            </a:pPr>
            <a:fld id="{D0334B83-0D6A-43F2-A554-49908FCAEF0D}" type="slidenum">
              <a:rPr lang="en-US" sz="1200" smtClean="0">
                <a:solidFill>
                  <a:prstClr val="white"/>
                </a:solidFill>
              </a:rPr>
              <a:pPr algn="r">
                <a:defRPr/>
              </a:pPr>
              <a:t>‹#›</a:t>
            </a:fld>
            <a:endParaRPr lang="en-US" sz="1200" dirty="0" smtClean="0">
              <a:solidFill>
                <a:prstClr val="white"/>
              </a:solidFill>
            </a:endParaRPr>
          </a:p>
        </p:txBody>
      </p:sp>
    </p:spTree>
    <p:extLst>
      <p:ext uri="{BB962C8B-B14F-4D97-AF65-F5344CB8AC3E}">
        <p14:creationId xmlns:p14="http://schemas.microsoft.com/office/powerpoint/2010/main" val="4267324287"/>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Lst>
  <p:txStyles>
    <p:titleStyle>
      <a:lvl1pPr algn="l" defTabSz="914400" rtl="0" eaLnBrk="1" latinLnBrk="0" hangingPunct="1">
        <a:lnSpc>
          <a:spcPts val="3800"/>
        </a:lnSpc>
        <a:spcBef>
          <a:spcPct val="0"/>
        </a:spcBef>
        <a:buNone/>
        <a:defRPr sz="3600" b="1" kern="1200">
          <a:solidFill>
            <a:srgbClr val="0037A4"/>
          </a:solidFill>
          <a:latin typeface="Arial" pitchFamily="34" charset="0"/>
          <a:ea typeface="+mj-ea"/>
          <a:cs typeface="Arial" pitchFamily="34" charset="0"/>
        </a:defRPr>
      </a:lvl1pPr>
    </p:titleStyle>
    <p:bodyStyle>
      <a:lvl1pPr marL="228600" indent="-228600" algn="l" defTabSz="914400" rtl="0" eaLnBrk="1" latinLnBrk="0" hangingPunct="1">
        <a:lnSpc>
          <a:spcPts val="3000"/>
        </a:lnSpc>
        <a:spcBef>
          <a:spcPts val="1200"/>
        </a:spcBef>
        <a:buClr>
          <a:srgbClr val="0037A4"/>
        </a:buClr>
        <a:buFont typeface="Arial" pitchFamily="34" charset="0"/>
        <a:buChar char="&gt;"/>
        <a:defRPr sz="2800" kern="1200">
          <a:solidFill>
            <a:schemeClr val="tx1"/>
          </a:solidFill>
          <a:latin typeface="Arial" pitchFamily="34" charset="0"/>
          <a:ea typeface="+mn-ea"/>
          <a:cs typeface="Arial" pitchFamily="34" charset="0"/>
        </a:defRPr>
      </a:lvl1pPr>
      <a:lvl2pPr marL="742950" indent="-285750" algn="l" defTabSz="914400" rtl="0" eaLnBrk="1" latinLnBrk="0" hangingPunct="1">
        <a:lnSpc>
          <a:spcPts val="2600"/>
        </a:lnSpc>
        <a:spcBef>
          <a:spcPct val="20000"/>
        </a:spcBef>
        <a:buClr>
          <a:srgbClr val="0037A4"/>
        </a:buClr>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lnSpc>
          <a:spcPts val="2600"/>
        </a:lnSpc>
        <a:spcBef>
          <a:spcPct val="20000"/>
        </a:spcBef>
        <a:buClr>
          <a:srgbClr val="0037A4"/>
        </a:buClr>
        <a:buFont typeface="Arial" pitchFamily="34" charset="0"/>
        <a:buChar char="&gt;"/>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lnSpc>
          <a:spcPts val="2600"/>
        </a:lnSpc>
        <a:spcBef>
          <a:spcPct val="20000"/>
        </a:spcBef>
        <a:buClr>
          <a:srgbClr val="0037A4"/>
        </a:buClr>
        <a:buFont typeface="Arial" pitchFamily="34" charset="0"/>
        <a:buChar char="–"/>
        <a:defRPr sz="2400" kern="1200">
          <a:solidFill>
            <a:schemeClr val="tx1"/>
          </a:solidFill>
          <a:latin typeface="Arial" pitchFamily="34" charset="0"/>
          <a:ea typeface="+mn-ea"/>
          <a:cs typeface="Arial" pitchFamily="34" charset="0"/>
        </a:defRPr>
      </a:lvl4pPr>
      <a:lvl5pPr marL="2057400" indent="-228600" algn="l" defTabSz="914400" rtl="0" eaLnBrk="1" latinLnBrk="0" hangingPunct="1">
        <a:lnSpc>
          <a:spcPts val="2600"/>
        </a:lnSpc>
        <a:spcBef>
          <a:spcPct val="20000"/>
        </a:spcBef>
        <a:buClr>
          <a:srgbClr val="0037A4"/>
        </a:buClr>
        <a:buFont typeface="Arial" pitchFamily="34" charset="0"/>
        <a:buChar char="&gt;"/>
        <a:defRPr sz="2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75988"/>
            <a:ext cx="8229600" cy="941649"/>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rot="10800000">
            <a:off x="-2" y="6324600"/>
            <a:ext cx="7139838" cy="319088"/>
          </a:xfrm>
          <a:prstGeom prst="rect">
            <a:avLst/>
          </a:prstGeom>
          <a:gradFill flip="none" rotWithShape="1">
            <a:gsLst>
              <a:gs pos="34000">
                <a:srgbClr val="0037A4"/>
              </a:gs>
              <a:gs pos="50000">
                <a:srgbClr val="9CB86E"/>
              </a:gs>
              <a:gs pos="100000">
                <a:srgbClr val="156B13"/>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userDrawn="1"/>
        </p:nvSpPr>
        <p:spPr>
          <a:xfrm flipV="1">
            <a:off x="1295400" y="1371600"/>
            <a:ext cx="7848600" cy="76200"/>
          </a:xfrm>
          <a:prstGeom prst="rect">
            <a:avLst/>
          </a:prstGeom>
          <a:gradFill flip="none" rotWithShape="1">
            <a:gsLst>
              <a:gs pos="34000">
                <a:srgbClr val="0037A4"/>
              </a:gs>
              <a:gs pos="50000">
                <a:srgbClr val="9CB86E"/>
              </a:gs>
              <a:gs pos="100000">
                <a:srgbClr val="156B13"/>
              </a:gs>
            </a:gsLst>
            <a:lin ang="10800000" scaled="0"/>
            <a:tileRect/>
          </a:gradFill>
          <a:ln>
            <a:no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4" name="Footer Placeholder 4"/>
          <p:cNvSpPr txBox="1">
            <a:spLocks/>
          </p:cNvSpPr>
          <p:nvPr userDrawn="1"/>
        </p:nvSpPr>
        <p:spPr>
          <a:xfrm>
            <a:off x="407272" y="6340475"/>
            <a:ext cx="6757616" cy="365125"/>
          </a:xfrm>
          <a:prstGeom prst="rect">
            <a:avLst/>
          </a:prstGeom>
        </p:spPr>
        <p:txBody>
          <a:bodyPr/>
          <a:lstStyle>
            <a:lvl1pPr algn="l">
              <a:defRPr>
                <a:solidFill>
                  <a:schemeClr val="bg1"/>
                </a:solidFill>
                <a:latin typeface="Arial" pitchFamily="34" charset="0"/>
                <a:cs typeface="Arial" pitchFamily="34" charset="0"/>
              </a:defRPr>
            </a:lvl1pPr>
          </a:lstStyle>
          <a:p>
            <a:pPr>
              <a:defRPr/>
            </a:pPr>
            <a:endParaRPr lang="en-US" sz="1200" dirty="0" smtClean="0">
              <a:solidFill>
                <a:prstClr val="white"/>
              </a:solidFill>
            </a:endParaRPr>
          </a:p>
        </p:txBody>
      </p:sp>
      <p:sp>
        <p:nvSpPr>
          <p:cNvPr id="15" name="Slide Number Placeholder 5"/>
          <p:cNvSpPr txBox="1">
            <a:spLocks/>
          </p:cNvSpPr>
          <p:nvPr userDrawn="1"/>
        </p:nvSpPr>
        <p:spPr>
          <a:xfrm>
            <a:off x="5028542" y="6338887"/>
            <a:ext cx="2133600" cy="381001"/>
          </a:xfrm>
          <a:prstGeom prst="rect">
            <a:avLst/>
          </a:prstGeom>
        </p:spPr>
        <p:txBody>
          <a:bodyPr/>
          <a:lstStyle>
            <a:lvl1pPr>
              <a:defRPr>
                <a:solidFill>
                  <a:schemeClr val="bg1"/>
                </a:solidFill>
                <a:latin typeface="Arial" pitchFamily="34" charset="0"/>
                <a:cs typeface="Arial" pitchFamily="34" charset="0"/>
              </a:defRPr>
            </a:lvl1pPr>
          </a:lstStyle>
          <a:p>
            <a:pPr algn="r">
              <a:defRPr/>
            </a:pPr>
            <a:fld id="{D0334B83-0D6A-43F2-A554-49908FCAEF0D}" type="slidenum">
              <a:rPr lang="en-US" sz="1200" smtClean="0">
                <a:solidFill>
                  <a:prstClr val="white"/>
                </a:solidFill>
              </a:rPr>
              <a:pPr algn="r">
                <a:defRPr/>
              </a:pPr>
              <a:t>‹#›</a:t>
            </a:fld>
            <a:endParaRPr lang="en-US" sz="1200" dirty="0" smtClean="0">
              <a:solidFill>
                <a:prstClr val="white"/>
              </a:solidFill>
            </a:endParaRPr>
          </a:p>
        </p:txBody>
      </p:sp>
      <p:pic>
        <p:nvPicPr>
          <p:cNvPr id="11" name="Picture 1"/>
          <p:cNvPicPr>
            <a:picLocks noChangeAspect="1" noChangeArrowheads="1"/>
          </p:cNvPicPr>
          <p:nvPr userDrawn="1"/>
        </p:nvPicPr>
        <p:blipFill>
          <a:blip r:embed="rId4" cstate="print"/>
          <a:srcRect/>
          <a:stretch>
            <a:fillRect/>
          </a:stretch>
        </p:blipFill>
        <p:spPr bwMode="auto">
          <a:xfrm>
            <a:off x="7239000" y="6248400"/>
            <a:ext cx="457200" cy="464949"/>
          </a:xfrm>
          <a:prstGeom prst="rect">
            <a:avLst/>
          </a:prstGeom>
          <a:noFill/>
        </p:spPr>
      </p:pic>
    </p:spTree>
    <p:extLst>
      <p:ext uri="{BB962C8B-B14F-4D97-AF65-F5344CB8AC3E}">
        <p14:creationId xmlns:p14="http://schemas.microsoft.com/office/powerpoint/2010/main" val="1844084205"/>
      </p:ext>
    </p:extLst>
  </p:cSld>
  <p:clrMap bg1="lt1" tx1="dk1" bg2="lt2" tx2="dk2" accent1="accent1" accent2="accent2" accent3="accent3" accent4="accent4" accent5="accent5" accent6="accent6" hlink="hlink" folHlink="folHlink"/>
  <p:sldLayoutIdLst>
    <p:sldLayoutId id="2147483698" r:id="rId1"/>
    <p:sldLayoutId id="2147483699" r:id="rId2"/>
  </p:sldLayoutIdLst>
  <p:hf sldNum="0" hdr="0" dt="0"/>
  <p:txStyles>
    <p:titleStyle>
      <a:lvl1pPr algn="l" defTabSz="914400" rtl="0" eaLnBrk="1" latinLnBrk="0" hangingPunct="1">
        <a:lnSpc>
          <a:spcPct val="100000"/>
        </a:lnSpc>
        <a:spcBef>
          <a:spcPct val="0"/>
        </a:spcBef>
        <a:buNone/>
        <a:defRPr sz="2800" b="1" kern="1200">
          <a:solidFill>
            <a:srgbClr val="0037A4"/>
          </a:solidFill>
          <a:latin typeface="Arial" pitchFamily="34" charset="0"/>
          <a:ea typeface="+mj-ea"/>
          <a:cs typeface="Arial" pitchFamily="34" charset="0"/>
        </a:defRPr>
      </a:lvl1pPr>
    </p:titleStyle>
    <p:bodyStyle>
      <a:lvl1pPr marL="228600" indent="-228600" algn="l" defTabSz="914400" rtl="0" eaLnBrk="1" latinLnBrk="0" hangingPunct="1">
        <a:lnSpc>
          <a:spcPts val="3000"/>
        </a:lnSpc>
        <a:spcBef>
          <a:spcPts val="1200"/>
        </a:spcBef>
        <a:buClr>
          <a:srgbClr val="0037A4"/>
        </a:buClr>
        <a:buFont typeface="Arial" pitchFamily="34" charset="0"/>
        <a:buChar char="&gt;"/>
        <a:defRPr sz="2400" kern="1200">
          <a:solidFill>
            <a:schemeClr val="tx1"/>
          </a:solidFill>
          <a:latin typeface="Arial" pitchFamily="34" charset="0"/>
          <a:ea typeface="+mn-ea"/>
          <a:cs typeface="Arial" pitchFamily="34" charset="0"/>
        </a:defRPr>
      </a:lvl1pPr>
      <a:lvl2pPr marL="742950" indent="-285750" algn="l" defTabSz="914400" rtl="0" eaLnBrk="1" latinLnBrk="0" hangingPunct="1">
        <a:lnSpc>
          <a:spcPts val="2600"/>
        </a:lnSpc>
        <a:spcBef>
          <a:spcPct val="20000"/>
        </a:spcBef>
        <a:buClr>
          <a:srgbClr val="0037A4"/>
        </a:buClr>
        <a:buFont typeface="Arial" pitchFamily="34" charset="0"/>
        <a:buChar char="─"/>
        <a:defRPr sz="2000" kern="1200">
          <a:solidFill>
            <a:schemeClr val="tx1"/>
          </a:solidFill>
          <a:latin typeface="Arial" pitchFamily="34" charset="0"/>
          <a:ea typeface="+mn-ea"/>
          <a:cs typeface="Arial" pitchFamily="34" charset="0"/>
        </a:defRPr>
      </a:lvl2pPr>
      <a:lvl3pPr marL="1143000" indent="-228600" algn="l" defTabSz="914400" rtl="0" eaLnBrk="1" latinLnBrk="0" hangingPunct="1">
        <a:lnSpc>
          <a:spcPts val="2600"/>
        </a:lnSpc>
        <a:spcBef>
          <a:spcPct val="20000"/>
        </a:spcBef>
        <a:buClr>
          <a:srgbClr val="0037A4"/>
        </a:buClr>
        <a:buFont typeface="Arial" pitchFamily="34" charset="0"/>
        <a:buChar char="&gt;"/>
        <a:defRPr sz="2000" kern="1200">
          <a:solidFill>
            <a:schemeClr val="tx1"/>
          </a:solidFill>
          <a:latin typeface="Arial" pitchFamily="34" charset="0"/>
          <a:ea typeface="+mn-ea"/>
          <a:cs typeface="Arial" pitchFamily="34" charset="0"/>
        </a:defRPr>
      </a:lvl3pPr>
      <a:lvl4pPr marL="1600200" indent="-228600" algn="l" defTabSz="914400" rtl="0" eaLnBrk="1" latinLnBrk="0" hangingPunct="1">
        <a:lnSpc>
          <a:spcPts val="2600"/>
        </a:lnSpc>
        <a:spcBef>
          <a:spcPct val="20000"/>
        </a:spcBef>
        <a:buClr>
          <a:srgbClr val="0037A4"/>
        </a:buClr>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lnSpc>
          <a:spcPts val="2600"/>
        </a:lnSpc>
        <a:spcBef>
          <a:spcPct val="20000"/>
        </a:spcBef>
        <a:buClr>
          <a:srgbClr val="0037A4"/>
        </a:buClr>
        <a:buFont typeface="Arial" pitchFamily="34" charset="0"/>
        <a:buChar char="&gt;"/>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hyperlink" Target="http://www.otd-co.org/Documents/OTD_1_11_d_FinalReport_Nov2012_PublicVersion.pdf"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hyperlink" Target="http://www.gasleaksensors.com/products/ultra-trac-acoustic-pipe-locator.html" TargetMode="External"/><Relationship Id="rId2" Type="http://schemas.openxmlformats.org/officeDocument/2006/relationships/notesSlide" Target="../notesSlides/notesSlide37.xml"/><Relationship Id="rId1" Type="http://schemas.openxmlformats.org/officeDocument/2006/relationships/slideLayout" Target="../slideLayouts/slideLayout13.xml"/><Relationship Id="rId5" Type="http://schemas.openxmlformats.org/officeDocument/2006/relationships/image" Target="../media/image31.jpe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33.jpeg"/></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20.xml"/><Relationship Id="rId5" Type="http://schemas.openxmlformats.org/officeDocument/2006/relationships/image" Target="../media/image36.jpeg"/><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hyperlink" Target="http://www.youtube.com/watch?v=g_dUMLSLYtw&amp;feature=email"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type="title"/>
          </p:nvPr>
        </p:nvSpPr>
        <p:spPr>
          <a:xfrm>
            <a:off x="1971675" y="1989137"/>
            <a:ext cx="6768064" cy="2068513"/>
          </a:xfrm>
        </p:spPr>
        <p:txBody>
          <a:bodyPr>
            <a:normAutofit/>
          </a:bodyPr>
          <a:lstStyle/>
          <a:p>
            <a:r>
              <a:rPr lang="en-US" dirty="0" smtClean="0"/>
              <a:t>Cross-Bores – Best Practices</a:t>
            </a:r>
            <a:br>
              <a:rPr lang="en-US" dirty="0" smtClean="0"/>
            </a:br>
            <a:r>
              <a:rPr lang="en-US" dirty="0" smtClean="0"/>
              <a:t>Outreach and Education</a:t>
            </a:r>
            <a:endParaRPr lang="en-US" b="0" dirty="0"/>
          </a:p>
        </p:txBody>
      </p:sp>
      <p:sp>
        <p:nvSpPr>
          <p:cNvPr id="11269" name="Rectangle 5"/>
          <p:cNvSpPr>
            <a:spLocks noGrp="1" noChangeArrowheads="1"/>
          </p:cNvSpPr>
          <p:nvPr>
            <p:ph idx="1"/>
          </p:nvPr>
        </p:nvSpPr>
        <p:spPr>
          <a:xfrm>
            <a:off x="3300412" y="4284616"/>
            <a:ext cx="5386387" cy="2364377"/>
          </a:xfrm>
        </p:spPr>
        <p:txBody>
          <a:bodyPr>
            <a:normAutofit/>
          </a:bodyPr>
          <a:lstStyle/>
          <a:p>
            <a:pPr marL="0" indent="0">
              <a:lnSpc>
                <a:spcPts val="1400"/>
              </a:lnSpc>
              <a:spcBef>
                <a:spcPts val="600"/>
              </a:spcBef>
              <a:buNone/>
              <a:tabLst>
                <a:tab pos="231775" algn="l"/>
              </a:tabLst>
            </a:pPr>
            <a:endParaRPr lang="en-US" sz="2000" dirty="0" smtClean="0"/>
          </a:p>
          <a:p>
            <a:pPr marL="0" indent="0">
              <a:lnSpc>
                <a:spcPts val="2200"/>
              </a:lnSpc>
              <a:spcBef>
                <a:spcPts val="600"/>
              </a:spcBef>
              <a:buNone/>
              <a:tabLst>
                <a:tab pos="231775" algn="l"/>
              </a:tabLst>
            </a:pPr>
            <a:r>
              <a:rPr lang="en-US" sz="2000" dirty="0" smtClean="0"/>
              <a:t>Jim Marean</a:t>
            </a:r>
          </a:p>
          <a:p>
            <a:pPr marL="0" indent="0">
              <a:lnSpc>
                <a:spcPts val="2200"/>
              </a:lnSpc>
              <a:spcBef>
                <a:spcPts val="600"/>
              </a:spcBef>
              <a:buNone/>
              <a:tabLst>
                <a:tab pos="231775" algn="l"/>
              </a:tabLst>
            </a:pPr>
            <a:r>
              <a:rPr lang="en-US" sz="2000" dirty="0" smtClean="0"/>
              <a:t>Gas Technology Institute</a:t>
            </a: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Recorded Cross Bore Incident</a:t>
            </a:r>
            <a:br>
              <a:rPr lang="en-US" dirty="0" smtClean="0"/>
            </a:br>
            <a:r>
              <a:rPr lang="en-US" dirty="0" smtClean="0"/>
              <a:t>Kenosha, WI  August 29, 1976</a:t>
            </a:r>
            <a:endParaRPr lang="en-US" dirty="0"/>
          </a:p>
        </p:txBody>
      </p:sp>
      <p:sp>
        <p:nvSpPr>
          <p:cNvPr id="3" name="Rectangle 2"/>
          <p:cNvSpPr/>
          <p:nvPr/>
        </p:nvSpPr>
        <p:spPr>
          <a:xfrm>
            <a:off x="321733" y="1397053"/>
            <a:ext cx="8542867" cy="4801314"/>
          </a:xfrm>
          <a:prstGeom prst="rect">
            <a:avLst/>
          </a:prstGeom>
        </p:spPr>
        <p:txBody>
          <a:bodyPr wrap="square">
            <a:spAutoFit/>
          </a:bodyPr>
          <a:lstStyle/>
          <a:p>
            <a:r>
              <a:rPr lang="en-US" b="1" dirty="0" smtClean="0"/>
              <a:t>NTSB Recommendations </a:t>
            </a:r>
          </a:p>
          <a:p>
            <a:pPr>
              <a:buFont typeface="Arial" pitchFamily="34" charset="0"/>
              <a:buChar char="•"/>
            </a:pPr>
            <a:r>
              <a:rPr lang="en-US" sz="2800" b="1" dirty="0" smtClean="0">
                <a:latin typeface="Arial" pitchFamily="34" charset="0"/>
                <a:cs typeface="Arial" pitchFamily="34" charset="0"/>
              </a:rPr>
              <a:t>Complete inspection </a:t>
            </a:r>
            <a:r>
              <a:rPr lang="en-US" sz="2000" dirty="0" smtClean="0">
                <a:latin typeface="Arial" pitchFamily="34" charset="0"/>
                <a:cs typeface="Arial" pitchFamily="34" charset="0"/>
              </a:rPr>
              <a:t>of those locations along the construction route where gas mains and sewer laterals may be in proximity to one another and correct any deficiencies. </a:t>
            </a:r>
          </a:p>
          <a:p>
            <a:pPr>
              <a:buFont typeface="Arial" pitchFamily="34" charset="0"/>
              <a:buChar char="•"/>
            </a:pPr>
            <a:r>
              <a:rPr lang="en-US" sz="2400" b="1" dirty="0" smtClean="0">
                <a:latin typeface="Arial" pitchFamily="34" charset="0"/>
                <a:cs typeface="Arial" pitchFamily="34" charset="0"/>
              </a:rPr>
              <a:t>Examine records </a:t>
            </a:r>
            <a:r>
              <a:rPr lang="en-US" sz="2000" dirty="0" smtClean="0">
                <a:latin typeface="Arial" pitchFamily="34" charset="0"/>
                <a:cs typeface="Arial" pitchFamily="34" charset="0"/>
              </a:rPr>
              <a:t>to determine other locations where gas lines were installed near existing sewer facilities (including a review of sewer blockage complaints), then inspect these locations and take corrective action where necessary. </a:t>
            </a:r>
          </a:p>
          <a:p>
            <a:pPr>
              <a:buFont typeface="Arial" pitchFamily="34" charset="0"/>
              <a:buChar char="•"/>
            </a:pPr>
            <a:r>
              <a:rPr lang="en-US" sz="2400" b="1" dirty="0" smtClean="0">
                <a:latin typeface="Arial" pitchFamily="34" charset="0"/>
                <a:cs typeface="Arial" pitchFamily="34" charset="0"/>
              </a:rPr>
              <a:t>Revise construction standards </a:t>
            </a:r>
            <a:r>
              <a:rPr lang="en-US" sz="2000" dirty="0" smtClean="0">
                <a:latin typeface="Arial" pitchFamily="34" charset="0"/>
                <a:cs typeface="Arial" pitchFamily="34" charset="0"/>
              </a:rPr>
              <a:t>to require the underground facilities be located accurately before construction and to provide protection for these facilities near boring operations. </a:t>
            </a:r>
          </a:p>
          <a:p>
            <a:pPr>
              <a:buFont typeface="Arial" pitchFamily="34" charset="0"/>
              <a:buChar char="•"/>
            </a:pPr>
            <a:r>
              <a:rPr lang="en-US" sz="2400" b="1" dirty="0" smtClean="0">
                <a:latin typeface="Arial" pitchFamily="34" charset="0"/>
                <a:cs typeface="Arial" pitchFamily="34" charset="0"/>
              </a:rPr>
              <a:t>Inform inspectors and supervisory personnel </a:t>
            </a:r>
            <a:r>
              <a:rPr lang="en-US" sz="2000" dirty="0" smtClean="0">
                <a:latin typeface="Arial" pitchFamily="34" charset="0"/>
                <a:cs typeface="Arial" pitchFamily="34" charset="0"/>
              </a:rPr>
              <a:t>of the circumstances of this accident, </a:t>
            </a:r>
            <a:r>
              <a:rPr lang="en-US" sz="2400" b="1" dirty="0" smtClean="0">
                <a:latin typeface="Arial" pitchFamily="34" charset="0"/>
                <a:cs typeface="Arial" pitchFamily="34" charset="0"/>
              </a:rPr>
              <a:t>train</a:t>
            </a:r>
            <a:r>
              <a:rPr lang="en-US" sz="2000" dirty="0" smtClean="0">
                <a:latin typeface="Arial" pitchFamily="34" charset="0"/>
                <a:cs typeface="Arial" pitchFamily="34" charset="0"/>
              </a:rPr>
              <a:t> them to be alert for similar conditions, and </a:t>
            </a:r>
            <a:r>
              <a:rPr lang="en-US" sz="2400" b="1" dirty="0" smtClean="0">
                <a:latin typeface="Arial" pitchFamily="34" charset="0"/>
                <a:cs typeface="Arial" pitchFamily="34" charset="0"/>
              </a:rPr>
              <a:t>advise</a:t>
            </a:r>
            <a:r>
              <a:rPr lang="en-US" sz="2000" dirty="0" smtClean="0">
                <a:latin typeface="Arial" pitchFamily="34" charset="0"/>
                <a:cs typeface="Arial" pitchFamily="34" charset="0"/>
              </a:rPr>
              <a:t> them of preventive actions.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38545" y="274638"/>
            <a:ext cx="9005455" cy="1143000"/>
          </a:xfrm>
        </p:spPr>
        <p:txBody>
          <a:bodyPr/>
          <a:lstStyle/>
          <a:p>
            <a:pPr eaLnBrk="1" hangingPunct="1"/>
            <a:r>
              <a:rPr lang="en-US" dirty="0" smtClean="0"/>
              <a:t>Cross Bore Investigative Results</a:t>
            </a:r>
            <a:endParaRPr lang="en-US" sz="2000" dirty="0" smtClean="0"/>
          </a:p>
        </p:txBody>
      </p:sp>
      <p:sp>
        <p:nvSpPr>
          <p:cNvPr id="7171" name="Content Placeholder 2"/>
          <p:cNvSpPr>
            <a:spLocks noGrp="1"/>
          </p:cNvSpPr>
          <p:nvPr>
            <p:ph idx="1"/>
          </p:nvPr>
        </p:nvSpPr>
        <p:spPr>
          <a:xfrm>
            <a:off x="424873" y="1430338"/>
            <a:ext cx="8261927" cy="4800600"/>
          </a:xfrm>
        </p:spPr>
        <p:txBody>
          <a:bodyPr>
            <a:normAutofit fontScale="92500"/>
          </a:bodyPr>
          <a:lstStyle/>
          <a:p>
            <a:pPr eaLnBrk="1" hangingPunct="1">
              <a:spcBef>
                <a:spcPct val="20000"/>
              </a:spcBef>
            </a:pPr>
            <a:r>
              <a:rPr lang="en-US" b="1" dirty="0" smtClean="0"/>
              <a:t>Minnesota Public Utilities Commission - </a:t>
            </a:r>
            <a:r>
              <a:rPr lang="en-US" dirty="0" smtClean="0"/>
              <a:t>27 cross bores reported in a 6 month period</a:t>
            </a:r>
          </a:p>
          <a:p>
            <a:pPr eaLnBrk="1" hangingPunct="1">
              <a:spcBef>
                <a:spcPct val="20000"/>
              </a:spcBef>
            </a:pPr>
            <a:r>
              <a:rPr lang="en-US" b="1" dirty="0" smtClean="0"/>
              <a:t>Palo Alto, CA - </a:t>
            </a:r>
            <a:r>
              <a:rPr lang="en-US" dirty="0" smtClean="0"/>
              <a:t>4 blocks inspected.  24 cross bores found</a:t>
            </a:r>
          </a:p>
          <a:p>
            <a:pPr eaLnBrk="1" hangingPunct="1">
              <a:spcBef>
                <a:spcPct val="20000"/>
              </a:spcBef>
            </a:pPr>
            <a:r>
              <a:rPr lang="en-US" b="1" dirty="0" smtClean="0"/>
              <a:t>City A - </a:t>
            </a:r>
            <a:r>
              <a:rPr lang="en-US" dirty="0" smtClean="0"/>
              <a:t>2 cross bores per mile in 200 miles of sewer main, One cross bore at a school</a:t>
            </a:r>
          </a:p>
          <a:p>
            <a:pPr eaLnBrk="1" hangingPunct="1">
              <a:spcBef>
                <a:spcPct val="20000"/>
              </a:spcBef>
            </a:pPr>
            <a:r>
              <a:rPr lang="en-US" b="1" dirty="0" smtClean="0"/>
              <a:t>City B - </a:t>
            </a:r>
            <a:r>
              <a:rPr lang="en-US" dirty="0" smtClean="0"/>
              <a:t>3 cross bores per mile of sewer main, One cross bore at a hospital</a:t>
            </a:r>
          </a:p>
          <a:p>
            <a:pPr eaLnBrk="1" hangingPunct="1">
              <a:spcBef>
                <a:spcPct val="20000"/>
              </a:spcBef>
            </a:pPr>
            <a:r>
              <a:rPr lang="en-US" b="1" dirty="0" smtClean="0"/>
              <a:t>City C - </a:t>
            </a:r>
            <a:r>
              <a:rPr lang="en-US" dirty="0" smtClean="0"/>
              <a:t>2% cross bores out of 11,000 sewer laterals inspected</a:t>
            </a:r>
          </a:p>
          <a:p>
            <a:pPr eaLnBrk="1" hangingPunct="1">
              <a:spcBef>
                <a:spcPct val="20000"/>
              </a:spcBef>
            </a:pPr>
            <a:r>
              <a:rPr lang="en-US" b="1" dirty="0" smtClean="0"/>
              <a:t>Cross Safety Association – </a:t>
            </a:r>
            <a:r>
              <a:rPr lang="en-US" dirty="0" smtClean="0"/>
              <a:t>2-3/mile of sewer main</a:t>
            </a:r>
            <a:endParaRPr lang="en-US" b="1"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Minnesota Department of Public Safety – Alert Notice May 10, 2010</a:t>
            </a:r>
            <a:endParaRPr lang="en-US" dirty="0"/>
          </a:p>
        </p:txBody>
      </p:sp>
      <p:sp>
        <p:nvSpPr>
          <p:cNvPr id="5" name="Content Placeholder 4"/>
          <p:cNvSpPr>
            <a:spLocks noGrp="1"/>
          </p:cNvSpPr>
          <p:nvPr>
            <p:ph idx="1"/>
          </p:nvPr>
        </p:nvSpPr>
        <p:spPr/>
        <p:txBody>
          <a:bodyPr>
            <a:normAutofit/>
          </a:bodyPr>
          <a:lstStyle/>
          <a:p>
            <a:r>
              <a:rPr lang="en-US" sz="3000" dirty="0" smtClean="0"/>
              <a:t>Aware </a:t>
            </a:r>
            <a:r>
              <a:rPr lang="en-US" sz="3000" dirty="0"/>
              <a:t>of at least 155 </a:t>
            </a:r>
            <a:r>
              <a:rPr lang="en-US" sz="3000" dirty="0" smtClean="0"/>
              <a:t>instances </a:t>
            </a:r>
            <a:r>
              <a:rPr lang="en-US" sz="3000" dirty="0"/>
              <a:t>believes there are </a:t>
            </a:r>
            <a:r>
              <a:rPr lang="en-US" sz="3000" dirty="0" smtClean="0"/>
              <a:t>more</a:t>
            </a:r>
          </a:p>
          <a:p>
            <a:r>
              <a:rPr lang="en-US" sz="3000" dirty="0" smtClean="0"/>
              <a:t>Inadvertently </a:t>
            </a:r>
            <a:r>
              <a:rPr lang="en-US" sz="3000" dirty="0"/>
              <a:t>installed </a:t>
            </a:r>
            <a:r>
              <a:rPr lang="en-US" sz="3000" dirty="0" smtClean="0"/>
              <a:t>due </a:t>
            </a:r>
            <a:r>
              <a:rPr lang="en-US" sz="3000" dirty="0"/>
              <a:t>to trenchless construction </a:t>
            </a:r>
            <a:r>
              <a:rPr lang="en-US" sz="3000" dirty="0" smtClean="0"/>
              <a:t>techniques</a:t>
            </a:r>
          </a:p>
          <a:p>
            <a:r>
              <a:rPr lang="en-US" sz="3000" dirty="0" smtClean="0"/>
              <a:t>The </a:t>
            </a:r>
            <a:r>
              <a:rPr lang="en-US" sz="3000" dirty="0"/>
              <a:t>majority </a:t>
            </a:r>
            <a:r>
              <a:rPr lang="en-US" sz="3000" dirty="0" smtClean="0"/>
              <a:t>were </a:t>
            </a:r>
            <a:r>
              <a:rPr lang="en-US" sz="3000" dirty="0"/>
              <a:t>found by plumbers while cleaning sewer service </a:t>
            </a:r>
            <a:r>
              <a:rPr lang="en-US" sz="3000" dirty="0" smtClean="0"/>
              <a:t>laterals</a:t>
            </a:r>
          </a:p>
          <a:p>
            <a:r>
              <a:rPr lang="en-US" sz="3000" dirty="0" smtClean="0"/>
              <a:t>Since </a:t>
            </a:r>
            <a:r>
              <a:rPr lang="en-US" sz="3000" dirty="0"/>
              <a:t>2000, six gas lines have been punctured by sewer cleaning </a:t>
            </a:r>
            <a:r>
              <a:rPr lang="en-US" sz="3000" dirty="0" smtClean="0"/>
              <a:t>contractors three ignited</a:t>
            </a:r>
            <a:endParaRPr lang="en-US" sz="3000" dirty="0"/>
          </a:p>
          <a:p>
            <a:endParaRPr lang="en-US" dirty="0"/>
          </a:p>
        </p:txBody>
      </p:sp>
    </p:spTree>
    <p:extLst>
      <p:ext uri="{BB962C8B-B14F-4D97-AF65-F5344CB8AC3E}">
        <p14:creationId xmlns:p14="http://schemas.microsoft.com/office/powerpoint/2010/main" val="3900754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Best Practices</a:t>
            </a:r>
            <a:endParaRPr lang="en-US" dirty="0"/>
          </a:p>
        </p:txBody>
      </p:sp>
      <p:sp>
        <p:nvSpPr>
          <p:cNvPr id="4" name="Subtitle 3"/>
          <p:cNvSpPr>
            <a:spLocks noGrp="1"/>
          </p:cNvSpPr>
          <p:nvPr>
            <p:ph type="subTitle" idx="1"/>
          </p:nvPr>
        </p:nvSpPr>
        <p:spPr/>
        <p:txBody>
          <a:bodyPr/>
          <a:lstStyle/>
          <a:p>
            <a:r>
              <a:rPr lang="en-US" sz="2800" dirty="0" smtClean="0"/>
              <a:t>Tidbits and Observations</a:t>
            </a:r>
          </a:p>
          <a:p>
            <a:r>
              <a:rPr lang="en-US" sz="2800" dirty="0" smtClean="0"/>
              <a:t>Quick Guide</a:t>
            </a:r>
          </a:p>
          <a:p>
            <a:r>
              <a:rPr lang="en-US" sz="2800" dirty="0" smtClean="0"/>
              <a:t>Who to Involve</a:t>
            </a:r>
          </a:p>
          <a:p>
            <a:endParaRPr lang="en-US" dirty="0"/>
          </a:p>
        </p:txBody>
      </p:sp>
    </p:spTree>
    <p:extLst>
      <p:ext uri="{BB962C8B-B14F-4D97-AF65-F5344CB8AC3E}">
        <p14:creationId xmlns:p14="http://schemas.microsoft.com/office/powerpoint/2010/main" val="34346155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47675" y="161925"/>
            <a:ext cx="8229600" cy="1143000"/>
          </a:xfrm>
        </p:spPr>
        <p:txBody>
          <a:bodyPr/>
          <a:lstStyle/>
          <a:p>
            <a:pPr eaLnBrk="1" hangingPunct="1"/>
            <a:r>
              <a:rPr lang="en-US" sz="2000" dirty="0" smtClean="0">
                <a:latin typeface="Arial" charset="0"/>
                <a:cs typeface="Arial" charset="0"/>
              </a:rPr>
              <a:t>OTD Project</a:t>
            </a:r>
            <a:r>
              <a:rPr lang="en-US" dirty="0" smtClean="0">
                <a:latin typeface="Arial" charset="0"/>
                <a:cs typeface="Arial" charset="0"/>
              </a:rPr>
              <a:t/>
            </a:r>
            <a:br>
              <a:rPr lang="en-US" dirty="0" smtClean="0">
                <a:latin typeface="Arial" charset="0"/>
                <a:cs typeface="Arial" charset="0"/>
              </a:rPr>
            </a:br>
            <a:r>
              <a:rPr lang="en-US" dirty="0" smtClean="0">
                <a:latin typeface="Arial" charset="0"/>
                <a:cs typeface="Arial" charset="0"/>
              </a:rPr>
              <a:t>Cross Bore Best Practices</a:t>
            </a:r>
          </a:p>
        </p:txBody>
      </p:sp>
      <p:sp>
        <p:nvSpPr>
          <p:cNvPr id="11267" name="Rectangle 3"/>
          <p:cNvSpPr txBox="1">
            <a:spLocks noChangeArrowheads="1"/>
          </p:cNvSpPr>
          <p:nvPr/>
        </p:nvSpPr>
        <p:spPr bwMode="auto">
          <a:xfrm>
            <a:off x="400050" y="1625600"/>
            <a:ext cx="8296275" cy="5008409"/>
          </a:xfrm>
          <a:prstGeom prst="rect">
            <a:avLst/>
          </a:prstGeom>
          <a:noFill/>
          <a:ln w="9525">
            <a:noFill/>
            <a:miter lim="800000"/>
            <a:headEnd/>
            <a:tailEnd/>
          </a:ln>
        </p:spPr>
        <p:txBody>
          <a:bodyPr/>
          <a:lstStyle/>
          <a:p>
            <a:pPr marL="228600" indent="-228600">
              <a:lnSpc>
                <a:spcPts val="3000"/>
              </a:lnSpc>
              <a:spcBef>
                <a:spcPts val="1200"/>
              </a:spcBef>
              <a:buClr>
                <a:srgbClr val="0037A4"/>
              </a:buClr>
              <a:buFont typeface="Arial" charset="0"/>
              <a:buChar char="&gt;"/>
            </a:pPr>
            <a:r>
              <a:rPr lang="en-US" sz="2300" dirty="0" smtClean="0"/>
              <a:t>Sources – LDCs, I</a:t>
            </a:r>
            <a:r>
              <a:rPr lang="en-US" sz="2400" dirty="0" smtClean="0"/>
              <a:t>nstallation and Remediation Contractors</a:t>
            </a:r>
            <a:r>
              <a:rPr lang="en-US" sz="2400" dirty="0"/>
              <a:t>, </a:t>
            </a:r>
            <a:r>
              <a:rPr lang="en-US" sz="2400" dirty="0" smtClean="0"/>
              <a:t>Equipment Providers</a:t>
            </a:r>
            <a:r>
              <a:rPr lang="en-US" sz="2400" dirty="0"/>
              <a:t>, </a:t>
            </a:r>
            <a:r>
              <a:rPr lang="en-US" sz="2400" dirty="0" smtClean="0"/>
              <a:t>Industry Associations </a:t>
            </a:r>
            <a:r>
              <a:rPr lang="en-US" sz="2400" dirty="0"/>
              <a:t>and Industry Literature </a:t>
            </a:r>
            <a:r>
              <a:rPr lang="en-US" sz="2400" dirty="0">
                <a:hlinkClick r:id="rId3"/>
              </a:rPr>
              <a:t>http://</a:t>
            </a:r>
            <a:r>
              <a:rPr lang="en-US" sz="2400" dirty="0" smtClean="0">
                <a:hlinkClick r:id="rId3"/>
              </a:rPr>
              <a:t>www.otd-co.org/Documents/OTD_1_11_d_FinalReport_Nov2012_PublicVersion.pdf</a:t>
            </a:r>
            <a:r>
              <a:rPr lang="en-US" sz="2400" dirty="0" smtClean="0"/>
              <a:t> </a:t>
            </a:r>
            <a:endParaRPr lang="en-US" sz="2300" dirty="0" smtClean="0"/>
          </a:p>
          <a:p>
            <a:pPr marL="228600" indent="-228600">
              <a:lnSpc>
                <a:spcPts val="3000"/>
              </a:lnSpc>
              <a:spcBef>
                <a:spcPts val="1200"/>
              </a:spcBef>
              <a:buClr>
                <a:srgbClr val="0037A4"/>
              </a:buClr>
              <a:buFont typeface="Arial" charset="0"/>
              <a:buChar char="&gt;"/>
            </a:pPr>
            <a:r>
              <a:rPr lang="en-US" sz="2300" dirty="0" smtClean="0"/>
              <a:t>Guide provides information that can be used to investigate and remediate existing cross bores as well as prevent future cross bores.</a:t>
            </a:r>
          </a:p>
        </p:txBody>
      </p:sp>
      <p:pic>
        <p:nvPicPr>
          <p:cNvPr id="4" name="Picture 5"/>
          <p:cNvPicPr>
            <a:picLocks noChangeAspect="1" noChangeArrowheads="1"/>
          </p:cNvPicPr>
          <p:nvPr/>
        </p:nvPicPr>
        <p:blipFill rotWithShape="1">
          <a:blip r:embed="rId4" cstate="print"/>
          <a:srcRect t="14902" b="8856"/>
          <a:stretch/>
        </p:blipFill>
        <p:spPr bwMode="auto">
          <a:xfrm>
            <a:off x="7300731" y="4419600"/>
            <a:ext cx="1800934" cy="17864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554182" y="304800"/>
            <a:ext cx="8132618" cy="838200"/>
          </a:xfrm>
        </p:spPr>
        <p:txBody>
          <a:bodyPr>
            <a:normAutofit/>
          </a:bodyPr>
          <a:lstStyle/>
          <a:p>
            <a:pPr eaLnBrk="1" hangingPunct="1"/>
            <a:r>
              <a:rPr lang="en-US" dirty="0" smtClean="0"/>
              <a:t>Tidbits and Observations (1)</a:t>
            </a:r>
          </a:p>
        </p:txBody>
      </p:sp>
      <p:sp>
        <p:nvSpPr>
          <p:cNvPr id="4100" name="Rectangle 3"/>
          <p:cNvSpPr>
            <a:spLocks noGrp="1" noChangeArrowheads="1"/>
          </p:cNvSpPr>
          <p:nvPr>
            <p:ph type="body" idx="1"/>
          </p:nvPr>
        </p:nvSpPr>
        <p:spPr>
          <a:xfrm>
            <a:off x="397164" y="1490598"/>
            <a:ext cx="8365836" cy="4910202"/>
          </a:xfrm>
        </p:spPr>
        <p:txBody>
          <a:bodyPr>
            <a:normAutofit/>
          </a:bodyPr>
          <a:lstStyle/>
          <a:p>
            <a:pPr eaLnBrk="1" hangingPunct="1"/>
            <a:r>
              <a:rPr lang="en-US" sz="2400" b="1" dirty="0" smtClean="0"/>
              <a:t>Interviewed 23 LDC’s</a:t>
            </a:r>
          </a:p>
          <a:p>
            <a:pPr lvl="1"/>
            <a:r>
              <a:rPr lang="en-US" sz="2000" dirty="0" smtClean="0"/>
              <a:t>Regional Differences in the Approach Used to Assess</a:t>
            </a:r>
          </a:p>
          <a:p>
            <a:pPr lvl="2"/>
            <a:r>
              <a:rPr lang="en-US" sz="2000" dirty="0" smtClean="0"/>
              <a:t>Likelihood </a:t>
            </a:r>
            <a:r>
              <a:rPr lang="en-US" sz="2000" dirty="0"/>
              <a:t>of a full basement or the need to construct the sewer at a depth to be below the level of frost </a:t>
            </a:r>
            <a:r>
              <a:rPr lang="en-US" sz="2000" dirty="0" smtClean="0"/>
              <a:t>penetration</a:t>
            </a:r>
            <a:endParaRPr lang="en-US" sz="2000" dirty="0"/>
          </a:p>
          <a:p>
            <a:pPr lvl="2"/>
            <a:r>
              <a:rPr lang="en-US" sz="2000" dirty="0"/>
              <a:t>Soil </a:t>
            </a:r>
            <a:r>
              <a:rPr lang="en-US" sz="2000" dirty="0" smtClean="0"/>
              <a:t>conditions</a:t>
            </a:r>
          </a:p>
          <a:p>
            <a:pPr lvl="2"/>
            <a:r>
              <a:rPr lang="en-US" sz="2000" dirty="0" smtClean="0"/>
              <a:t>The </a:t>
            </a:r>
            <a:r>
              <a:rPr lang="en-US" sz="2000" dirty="0"/>
              <a:t>influence of existing or proposed </a:t>
            </a:r>
            <a:r>
              <a:rPr lang="en-US" sz="2000" dirty="0" smtClean="0"/>
              <a:t>legislation</a:t>
            </a:r>
          </a:p>
          <a:p>
            <a:pPr lvl="2"/>
            <a:r>
              <a:rPr lang="en-US" sz="2000" dirty="0" smtClean="0"/>
              <a:t>The </a:t>
            </a:r>
            <a:r>
              <a:rPr lang="en-US" sz="2000" dirty="0"/>
              <a:t>use of the One-Call System or </a:t>
            </a:r>
            <a:r>
              <a:rPr lang="en-US" sz="2000" dirty="0" smtClean="0"/>
              <a:t>Call </a:t>
            </a:r>
            <a:r>
              <a:rPr lang="en-US" sz="2000" dirty="0"/>
              <a:t>Before You Clear </a:t>
            </a:r>
            <a:r>
              <a:rPr lang="en-US" sz="2000" dirty="0" smtClean="0"/>
              <a:t>programs</a:t>
            </a:r>
          </a:p>
          <a:p>
            <a:pPr lvl="2"/>
            <a:r>
              <a:rPr lang="en-US" sz="2000" dirty="0" smtClean="0"/>
              <a:t>The </a:t>
            </a:r>
            <a:r>
              <a:rPr lang="en-US" sz="2000" dirty="0"/>
              <a:t>use of bi-lingual outreach </a:t>
            </a:r>
            <a:r>
              <a:rPr lang="en-US" sz="2000" dirty="0" smtClean="0"/>
              <a:t>materials</a:t>
            </a:r>
          </a:p>
          <a:p>
            <a:pPr lvl="2"/>
            <a:r>
              <a:rPr lang="en-US" sz="2000" dirty="0"/>
              <a:t> </a:t>
            </a:r>
            <a:r>
              <a:rPr lang="en-US" sz="2000" dirty="0" smtClean="0"/>
              <a:t>A </a:t>
            </a:r>
            <a:r>
              <a:rPr lang="en-US" sz="2000" dirty="0"/>
              <a:t>"found" cross bore was the best indicator that there may be others in the immediate </a:t>
            </a:r>
            <a:r>
              <a:rPr lang="en-US" sz="2000" dirty="0" smtClean="0"/>
              <a:t>area</a:t>
            </a:r>
            <a:endParaRPr lang="en-US"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554182" y="304800"/>
            <a:ext cx="8132618" cy="838200"/>
          </a:xfrm>
        </p:spPr>
        <p:txBody>
          <a:bodyPr>
            <a:normAutofit/>
          </a:bodyPr>
          <a:lstStyle/>
          <a:p>
            <a:pPr eaLnBrk="1" hangingPunct="1"/>
            <a:r>
              <a:rPr lang="en-US" dirty="0" smtClean="0"/>
              <a:t>Tidbits and Observations (2)</a:t>
            </a:r>
          </a:p>
        </p:txBody>
      </p:sp>
      <p:sp>
        <p:nvSpPr>
          <p:cNvPr id="4100" name="Rectangle 3"/>
          <p:cNvSpPr>
            <a:spLocks noGrp="1" noChangeArrowheads="1"/>
          </p:cNvSpPr>
          <p:nvPr>
            <p:ph type="body" idx="1"/>
          </p:nvPr>
        </p:nvSpPr>
        <p:spPr>
          <a:xfrm>
            <a:off x="397164" y="1490598"/>
            <a:ext cx="8365836" cy="4910202"/>
          </a:xfrm>
        </p:spPr>
        <p:txBody>
          <a:bodyPr>
            <a:normAutofit fontScale="92500"/>
          </a:bodyPr>
          <a:lstStyle/>
          <a:p>
            <a:pPr eaLnBrk="1" hangingPunct="1"/>
            <a:r>
              <a:rPr lang="en-US" sz="2400" b="1" dirty="0" smtClean="0"/>
              <a:t>Legacy Program Status – of 23 Companies</a:t>
            </a:r>
            <a:endParaRPr lang="en-US" sz="2400" dirty="0" smtClean="0"/>
          </a:p>
          <a:p>
            <a:pPr lvl="1"/>
            <a:r>
              <a:rPr lang="en-US" sz="2000" dirty="0" smtClean="0"/>
              <a:t>9 (~39%) have </a:t>
            </a:r>
            <a:r>
              <a:rPr lang="en-US" sz="2000" dirty="0"/>
              <a:t>a legacy program in </a:t>
            </a:r>
            <a:r>
              <a:rPr lang="en-US" sz="2000" dirty="0" smtClean="0"/>
              <a:t>place</a:t>
            </a:r>
          </a:p>
          <a:p>
            <a:pPr lvl="1"/>
            <a:r>
              <a:rPr lang="en-US" sz="2000" dirty="0" smtClean="0"/>
              <a:t>4 (~17%) are </a:t>
            </a:r>
            <a:r>
              <a:rPr lang="en-US" sz="2000" dirty="0"/>
              <a:t>developing a legacy </a:t>
            </a:r>
            <a:r>
              <a:rPr lang="en-US" sz="2000" dirty="0" smtClean="0"/>
              <a:t>program</a:t>
            </a:r>
          </a:p>
          <a:p>
            <a:pPr lvl="1"/>
            <a:r>
              <a:rPr lang="en-US" sz="2000" dirty="0" smtClean="0"/>
              <a:t>3 (~13%) do </a:t>
            </a:r>
            <a:r>
              <a:rPr lang="en-US" sz="2000" dirty="0"/>
              <a:t>not have a legacy program but are exploring the </a:t>
            </a:r>
            <a:r>
              <a:rPr lang="en-US" sz="2000" dirty="0" smtClean="0"/>
              <a:t>option</a:t>
            </a:r>
          </a:p>
          <a:p>
            <a:pPr lvl="1"/>
            <a:r>
              <a:rPr lang="en-US" sz="2000" dirty="0" smtClean="0"/>
              <a:t>7 (~30%) do </a:t>
            </a:r>
            <a:r>
              <a:rPr lang="en-US" sz="2000" dirty="0"/>
              <a:t>not have a legacy </a:t>
            </a:r>
            <a:r>
              <a:rPr lang="en-US" sz="2000" dirty="0" smtClean="0"/>
              <a:t>program</a:t>
            </a:r>
          </a:p>
          <a:p>
            <a:r>
              <a:rPr lang="en-US" sz="2400" b="1" dirty="0" smtClean="0"/>
              <a:t>Legacy Program - Change in Process</a:t>
            </a:r>
          </a:p>
          <a:p>
            <a:pPr lvl="1"/>
            <a:r>
              <a:rPr lang="en-US" sz="2000" dirty="0" smtClean="0"/>
              <a:t>4 of 23 companies made </a:t>
            </a:r>
            <a:r>
              <a:rPr lang="en-US" sz="2000" dirty="0"/>
              <a:t>a process change that facilitates inspection or discovery of legacy cross </a:t>
            </a:r>
            <a:r>
              <a:rPr lang="en-US" sz="2000" dirty="0" smtClean="0"/>
              <a:t>bores</a:t>
            </a:r>
            <a:endParaRPr lang="en-US" sz="2000" dirty="0"/>
          </a:p>
          <a:p>
            <a:pPr lvl="1"/>
            <a:r>
              <a:rPr lang="en-US" sz="2000" dirty="0" smtClean="0"/>
              <a:t>Most </a:t>
            </a:r>
            <a:r>
              <a:rPr lang="en-US" sz="2000" dirty="0"/>
              <a:t>B</a:t>
            </a:r>
            <a:r>
              <a:rPr lang="en-US" sz="2000" dirty="0" smtClean="0"/>
              <a:t>eneficial Changes</a:t>
            </a:r>
          </a:p>
          <a:p>
            <a:pPr lvl="2"/>
            <a:r>
              <a:rPr lang="en-US" sz="2000" dirty="0" smtClean="0"/>
              <a:t>Collaborative </a:t>
            </a:r>
            <a:r>
              <a:rPr lang="en-US" sz="2000" dirty="0"/>
              <a:t>effort with the sewer </a:t>
            </a:r>
            <a:r>
              <a:rPr lang="en-US" sz="2000" dirty="0" smtClean="0"/>
              <a:t>operators</a:t>
            </a:r>
          </a:p>
          <a:p>
            <a:pPr lvl="2"/>
            <a:r>
              <a:rPr lang="en-US" sz="2000" dirty="0" smtClean="0"/>
              <a:t>Separate </a:t>
            </a:r>
            <a:r>
              <a:rPr lang="en-US" sz="2000" dirty="0"/>
              <a:t>department </a:t>
            </a:r>
            <a:r>
              <a:rPr lang="en-US" sz="2000" dirty="0" smtClean="0"/>
              <a:t>or </a:t>
            </a:r>
            <a:r>
              <a:rPr lang="en-US" sz="2000" dirty="0"/>
              <a:t>an integrated team </a:t>
            </a:r>
            <a:r>
              <a:rPr lang="en-US" sz="2000" dirty="0" smtClean="0"/>
              <a:t>with </a:t>
            </a:r>
            <a:r>
              <a:rPr lang="en-US" sz="2000" dirty="0"/>
              <a:t>a common goal, focus, and </a:t>
            </a:r>
            <a:r>
              <a:rPr lang="en-US" sz="2000" dirty="0" smtClean="0"/>
              <a:t>awareness</a:t>
            </a:r>
          </a:p>
        </p:txBody>
      </p:sp>
    </p:spTree>
    <p:extLst>
      <p:ext uri="{BB962C8B-B14F-4D97-AF65-F5344CB8AC3E}">
        <p14:creationId xmlns:p14="http://schemas.microsoft.com/office/powerpoint/2010/main" val="15395618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0526"/>
            <a:ext cx="8229600" cy="1143000"/>
          </a:xfrm>
        </p:spPr>
        <p:txBody>
          <a:bodyPr/>
          <a:lstStyle/>
          <a:p>
            <a:r>
              <a:rPr lang="en-US" dirty="0" smtClean="0"/>
              <a:t>Best Practices – Quick Guide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84827844"/>
              </p:ext>
            </p:extLst>
          </p:nvPr>
        </p:nvGraphicFramePr>
        <p:xfrm>
          <a:off x="246580" y="924675"/>
          <a:ext cx="8691937" cy="5666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Legacy Cross Bores</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 y="11289"/>
            <a:ext cx="9144000" cy="67382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Should Be Involved - Internal</a:t>
            </a:r>
            <a:endParaRPr lang="en-US" dirty="0"/>
          </a:p>
        </p:txBody>
      </p:sp>
      <p:sp>
        <p:nvSpPr>
          <p:cNvPr id="3" name="Content Placeholder 2"/>
          <p:cNvSpPr>
            <a:spLocks noGrp="1"/>
          </p:cNvSpPr>
          <p:nvPr>
            <p:ph sz="half" idx="1"/>
          </p:nvPr>
        </p:nvSpPr>
        <p:spPr/>
        <p:txBody>
          <a:bodyPr>
            <a:normAutofit/>
          </a:bodyPr>
          <a:lstStyle/>
          <a:p>
            <a:r>
              <a:rPr lang="en-US" dirty="0" smtClean="0"/>
              <a:t>Executive Management</a:t>
            </a:r>
          </a:p>
          <a:p>
            <a:r>
              <a:rPr lang="en-US" dirty="0" smtClean="0"/>
              <a:t>Regulatory Affairs</a:t>
            </a:r>
          </a:p>
          <a:p>
            <a:r>
              <a:rPr lang="en-US" dirty="0" smtClean="0"/>
              <a:t>Finance and Accounting</a:t>
            </a:r>
          </a:p>
          <a:p>
            <a:r>
              <a:rPr lang="en-US" dirty="0" smtClean="0"/>
              <a:t>Public Relations</a:t>
            </a:r>
          </a:p>
          <a:p>
            <a:r>
              <a:rPr lang="en-US" dirty="0" smtClean="0"/>
              <a:t>Training</a:t>
            </a:r>
          </a:p>
          <a:p>
            <a:r>
              <a:rPr lang="en-US" dirty="0" smtClean="0"/>
              <a:t>Customer Service</a:t>
            </a:r>
          </a:p>
        </p:txBody>
      </p:sp>
      <p:sp>
        <p:nvSpPr>
          <p:cNvPr id="4" name="Content Placeholder 3"/>
          <p:cNvSpPr>
            <a:spLocks noGrp="1"/>
          </p:cNvSpPr>
          <p:nvPr>
            <p:ph sz="half" idx="2"/>
          </p:nvPr>
        </p:nvSpPr>
        <p:spPr/>
        <p:txBody>
          <a:bodyPr>
            <a:normAutofit/>
          </a:bodyPr>
          <a:lstStyle/>
          <a:p>
            <a:r>
              <a:rPr lang="en-US" dirty="0"/>
              <a:t>Call Center Reps</a:t>
            </a:r>
          </a:p>
          <a:p>
            <a:r>
              <a:rPr lang="en-US" dirty="0"/>
              <a:t>Dispatch Operators</a:t>
            </a:r>
          </a:p>
          <a:p>
            <a:r>
              <a:rPr lang="en-US" dirty="0" smtClean="0"/>
              <a:t>Field </a:t>
            </a:r>
            <a:r>
              <a:rPr lang="en-US" dirty="0"/>
              <a:t>Operations</a:t>
            </a:r>
          </a:p>
          <a:p>
            <a:r>
              <a:rPr lang="en-US" dirty="0" smtClean="0"/>
              <a:t>Engineering</a:t>
            </a:r>
            <a:endParaRPr lang="en-US" dirty="0"/>
          </a:p>
          <a:p>
            <a:r>
              <a:rPr lang="en-US" dirty="0" smtClean="0"/>
              <a:t>Construction</a:t>
            </a:r>
            <a:endParaRPr lang="en-US" dirty="0"/>
          </a:p>
          <a:p>
            <a:r>
              <a:rPr lang="en-US" dirty="0"/>
              <a:t>General Utility Personnel</a:t>
            </a:r>
          </a:p>
          <a:p>
            <a:endParaRPr lang="en-US" dirty="0"/>
          </a:p>
        </p:txBody>
      </p:sp>
    </p:spTree>
    <p:extLst>
      <p:ext uri="{BB962C8B-B14F-4D97-AF65-F5344CB8AC3E}">
        <p14:creationId xmlns:p14="http://schemas.microsoft.com/office/powerpoint/2010/main" val="36630075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Jim Marean – Senior Program Manager</a:t>
            </a:r>
            <a:endParaRPr lang="en-US" dirty="0"/>
          </a:p>
        </p:txBody>
      </p:sp>
      <p:sp>
        <p:nvSpPr>
          <p:cNvPr id="13" name="Content Placeholder 12"/>
          <p:cNvSpPr>
            <a:spLocks noGrp="1"/>
          </p:cNvSpPr>
          <p:nvPr>
            <p:ph idx="1"/>
          </p:nvPr>
        </p:nvSpPr>
        <p:spPr>
          <a:xfrm>
            <a:off x="381000" y="1524000"/>
            <a:ext cx="6781800" cy="4876800"/>
          </a:xfrm>
        </p:spPr>
        <p:txBody>
          <a:bodyPr>
            <a:noAutofit/>
          </a:bodyPr>
          <a:lstStyle/>
          <a:p>
            <a:pPr>
              <a:buNone/>
            </a:pPr>
            <a:r>
              <a:rPr lang="en-US" sz="1200" dirty="0" smtClean="0"/>
              <a:t>Senior Program Manager, Intelligent Infrastructure Initiative</a:t>
            </a:r>
          </a:p>
          <a:p>
            <a:pPr>
              <a:buNone/>
            </a:pPr>
            <a:r>
              <a:rPr lang="en-US" sz="1200" b="1" dirty="0" smtClean="0"/>
              <a:t> </a:t>
            </a:r>
            <a:r>
              <a:rPr lang="en-US" sz="1200" dirty="0" smtClean="0"/>
              <a:t>As a Senior Program Manager for GTI’s intelligent infrastructure initiative, Jim Marean leads efforts to assess and articulate natural gas’ role and value as part of the smart energy grid.  In 2011 Jim co-authored a white paper (available on the GTI website) with Navigant Consulting titled Natural Gas in a Smart Energy Future which provides a compelling vision for the natural gas industry through 2030 and beyond.</a:t>
            </a:r>
          </a:p>
          <a:p>
            <a:pPr>
              <a:buNone/>
            </a:pPr>
            <a:r>
              <a:rPr lang="en-US" sz="1200" dirty="0" smtClean="0"/>
              <a:t>Marean comes to GTI from New York State Electric and Gas (NYSEG), where he spent 30 years in positions of increasing responsibility. His background includes a variety of management and technical research responsibilities. He has wide-ranging experience with distribution engineering, natural gas and compressed air energy storage evaluation, alternative fuel and natural gas vehicles, environmental matters and manufactured gas plant investigation and remediation strategies.</a:t>
            </a:r>
          </a:p>
          <a:p>
            <a:pPr>
              <a:buNone/>
            </a:pPr>
            <a:r>
              <a:rPr lang="en-US" sz="1200" dirty="0" smtClean="0"/>
              <a:t>Most recently at NYSEG he managed a large technical support services team, with significant focus on new innovations in technology and demonstration deployment. He has specific expertise in smart energy grid technology, geographic information systems and data mapping, bio-methane to pipeline quality, and exploration of new energy sources like wind and solar technologies. </a:t>
            </a:r>
          </a:p>
          <a:p>
            <a:pPr>
              <a:buNone/>
            </a:pPr>
            <a:r>
              <a:rPr lang="en-US" sz="1200" dirty="0" smtClean="0"/>
              <a:t>He has held positions on the Board of Directors for Operations Technology Development (OTD) and Utilization Technology Development (UTD). Marean earned a B.S. degree in Wildlife Biology and an M.S. in Fisheries Biology from SUNY Environmental Science &amp; Forestry, and an M.S. in Science Education from Syracuse University.</a:t>
            </a:r>
          </a:p>
          <a:p>
            <a:pPr>
              <a:buNone/>
            </a:pPr>
            <a:endParaRPr lang="en-US" sz="1400" dirty="0"/>
          </a:p>
        </p:txBody>
      </p:sp>
      <p:pic>
        <p:nvPicPr>
          <p:cNvPr id="5" name="Picture 4" descr="-marean 9-10 DSCN1754"/>
          <p:cNvPicPr/>
          <p:nvPr/>
        </p:nvPicPr>
        <p:blipFill>
          <a:blip r:embed="rId3" cstate="print"/>
          <a:srcRect l="14194" t="4369" r="7411" b="19449"/>
          <a:stretch>
            <a:fillRect/>
          </a:stretch>
        </p:blipFill>
        <p:spPr bwMode="auto">
          <a:xfrm>
            <a:off x="7239000" y="1775460"/>
            <a:ext cx="1741170" cy="2263140"/>
          </a:xfrm>
          <a:prstGeom prst="rect">
            <a:avLst/>
          </a:prstGeom>
          <a:noFill/>
          <a:ln w="9525">
            <a:noFill/>
            <a:miter lim="800000"/>
            <a:headEnd/>
            <a:tailEnd/>
          </a:ln>
        </p:spPr>
      </p:pic>
    </p:spTree>
    <p:extLst>
      <p:ext uri="{BB962C8B-B14F-4D97-AF65-F5344CB8AC3E}">
        <p14:creationId xmlns:p14="http://schemas.microsoft.com/office/powerpoint/2010/main" val="34886248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Should Be Involved - External</a:t>
            </a:r>
            <a:endParaRPr lang="en-US" dirty="0"/>
          </a:p>
        </p:txBody>
      </p:sp>
      <p:sp>
        <p:nvSpPr>
          <p:cNvPr id="3" name="Content Placeholder 2"/>
          <p:cNvSpPr>
            <a:spLocks noGrp="1"/>
          </p:cNvSpPr>
          <p:nvPr>
            <p:ph sz="half" idx="1"/>
          </p:nvPr>
        </p:nvSpPr>
        <p:spPr/>
        <p:txBody>
          <a:bodyPr>
            <a:normAutofit/>
          </a:bodyPr>
          <a:lstStyle/>
          <a:p>
            <a:r>
              <a:rPr lang="en-US" sz="3200" dirty="0"/>
              <a:t>Customers and Premise Owners</a:t>
            </a:r>
          </a:p>
          <a:p>
            <a:pPr lvl="1"/>
            <a:r>
              <a:rPr lang="en-US" dirty="0" smtClean="0"/>
              <a:t>Bill Inserts</a:t>
            </a:r>
          </a:p>
          <a:p>
            <a:pPr lvl="1"/>
            <a:r>
              <a:rPr lang="en-US" dirty="0" smtClean="0"/>
              <a:t>Direct </a:t>
            </a:r>
            <a:r>
              <a:rPr lang="en-US" dirty="0"/>
              <a:t>Mailings</a:t>
            </a:r>
          </a:p>
          <a:p>
            <a:pPr lvl="1"/>
            <a:r>
              <a:rPr lang="en-US" dirty="0"/>
              <a:t>Door Hangers</a:t>
            </a:r>
          </a:p>
          <a:p>
            <a:pPr lvl="1"/>
            <a:r>
              <a:rPr lang="en-US" dirty="0"/>
              <a:t>Sewer Tags</a:t>
            </a:r>
          </a:p>
          <a:p>
            <a:pPr lvl="1"/>
            <a:r>
              <a:rPr lang="en-US" dirty="0"/>
              <a:t>Outgoing Calls</a:t>
            </a:r>
          </a:p>
          <a:p>
            <a:r>
              <a:rPr lang="en-US" sz="3200" dirty="0"/>
              <a:t>Media</a:t>
            </a:r>
          </a:p>
          <a:p>
            <a:r>
              <a:rPr lang="en-US" sz="3200" dirty="0"/>
              <a:t>Municipal Gov’t and Sewer Owner/</a:t>
            </a:r>
            <a:r>
              <a:rPr lang="en-US" sz="3200" dirty="0" err="1"/>
              <a:t>Oper</a:t>
            </a:r>
            <a:r>
              <a:rPr lang="en-US" sz="3200" dirty="0"/>
              <a:t>.</a:t>
            </a:r>
          </a:p>
          <a:p>
            <a:endParaRPr lang="en-US" dirty="0"/>
          </a:p>
        </p:txBody>
      </p:sp>
      <p:sp>
        <p:nvSpPr>
          <p:cNvPr id="4" name="Content Placeholder 3"/>
          <p:cNvSpPr>
            <a:spLocks noGrp="1"/>
          </p:cNvSpPr>
          <p:nvPr>
            <p:ph sz="half" idx="2"/>
          </p:nvPr>
        </p:nvSpPr>
        <p:spPr/>
        <p:txBody>
          <a:bodyPr>
            <a:normAutofit/>
          </a:bodyPr>
          <a:lstStyle/>
          <a:p>
            <a:r>
              <a:rPr lang="en-US" sz="3200" dirty="0" smtClean="0"/>
              <a:t>One-Call System</a:t>
            </a:r>
          </a:p>
          <a:p>
            <a:r>
              <a:rPr lang="en-US" sz="3200" dirty="0" smtClean="0"/>
              <a:t>Other Utilities</a:t>
            </a:r>
          </a:p>
          <a:p>
            <a:r>
              <a:rPr lang="en-US" sz="3200" dirty="0" smtClean="0"/>
              <a:t>Contractors</a:t>
            </a:r>
          </a:p>
          <a:p>
            <a:r>
              <a:rPr lang="en-US" sz="3200" dirty="0" smtClean="0"/>
              <a:t>Plumbers</a:t>
            </a:r>
          </a:p>
          <a:p>
            <a:r>
              <a:rPr lang="en-US" sz="3200" dirty="0" smtClean="0"/>
              <a:t>Equipment Rental Owners</a:t>
            </a:r>
          </a:p>
          <a:p>
            <a:r>
              <a:rPr lang="en-US" sz="3200" dirty="0" smtClean="0"/>
              <a:t>First Responders</a:t>
            </a:r>
          </a:p>
          <a:p>
            <a:r>
              <a:rPr lang="en-US" sz="3200" dirty="0" smtClean="0"/>
              <a:t>Regulatory Agencies</a:t>
            </a:r>
            <a:endParaRPr lang="en-US" sz="3200" dirty="0"/>
          </a:p>
        </p:txBody>
      </p:sp>
    </p:spTree>
    <p:extLst>
      <p:ext uri="{BB962C8B-B14F-4D97-AF65-F5344CB8AC3E}">
        <p14:creationId xmlns:p14="http://schemas.microsoft.com/office/powerpoint/2010/main" val="4452713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Public Awareness</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5853745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mtClean="0"/>
              <a:t>Cross Bore Public Awareness</a:t>
            </a:r>
          </a:p>
        </p:txBody>
      </p:sp>
      <p:sp>
        <p:nvSpPr>
          <p:cNvPr id="16387" name="Content Placeholder 2"/>
          <p:cNvSpPr>
            <a:spLocks noGrp="1"/>
          </p:cNvSpPr>
          <p:nvPr>
            <p:ph idx="1"/>
          </p:nvPr>
        </p:nvSpPr>
        <p:spPr>
          <a:xfrm>
            <a:off x="146956" y="1600200"/>
            <a:ext cx="8539843" cy="4525963"/>
          </a:xfrm>
        </p:spPr>
        <p:txBody>
          <a:bodyPr/>
          <a:lstStyle/>
          <a:p>
            <a:pPr eaLnBrk="1" hangingPunct="1"/>
            <a:r>
              <a:rPr lang="en-US" dirty="0" smtClean="0"/>
              <a:t>Increase awareness of the hazards associated with gas/sewer conflicts</a:t>
            </a:r>
          </a:p>
          <a:p>
            <a:pPr lvl="1" eaLnBrk="1" hangingPunct="1">
              <a:buFont typeface="Wingdings" pitchFamily="2" charset="2"/>
              <a:buChar char="Ø"/>
            </a:pPr>
            <a:r>
              <a:rPr lang="en-US" dirty="0" smtClean="0"/>
              <a:t>Plumbing and sewer cleaning contractors</a:t>
            </a:r>
          </a:p>
          <a:p>
            <a:pPr lvl="1" eaLnBrk="1" hangingPunct="1">
              <a:buFont typeface="Wingdings" pitchFamily="2" charset="2"/>
              <a:buChar char="Ø"/>
            </a:pPr>
            <a:r>
              <a:rPr lang="en-US" dirty="0" smtClean="0"/>
              <a:t>Equipment rental companies</a:t>
            </a:r>
          </a:p>
          <a:p>
            <a:pPr lvl="1" eaLnBrk="1" hangingPunct="1">
              <a:buFont typeface="Wingdings" pitchFamily="2" charset="2"/>
              <a:buChar char="Ø"/>
            </a:pPr>
            <a:r>
              <a:rPr lang="en-US" dirty="0" smtClean="0"/>
              <a:t>Customers </a:t>
            </a:r>
          </a:p>
          <a:p>
            <a:pPr eaLnBrk="1" hangingPunct="1"/>
            <a:r>
              <a:rPr lang="en-US" dirty="0" smtClean="0"/>
              <a:t>Safety DVD</a:t>
            </a:r>
          </a:p>
          <a:p>
            <a:pPr eaLnBrk="1" hangingPunct="1"/>
            <a:r>
              <a:rPr lang="en-US" dirty="0" smtClean="0"/>
              <a:t>Bill inserts, advertisements, news media, online</a:t>
            </a:r>
          </a:p>
          <a:p>
            <a:pPr eaLnBrk="1" hangingPunct="1"/>
            <a:endParaRPr lang="en-US" dirty="0" smtClean="0"/>
          </a:p>
        </p:txBody>
      </p:sp>
      <p:sp>
        <p:nvSpPr>
          <p:cNvPr id="4" name="Footer Placeholder 3"/>
          <p:cNvSpPr>
            <a:spLocks noGrp="1"/>
          </p:cNvSpPr>
          <p:nvPr>
            <p:ph type="ftr" sz="quarter" idx="4294967295"/>
          </p:nvPr>
        </p:nvSpPr>
        <p:spPr>
          <a:xfrm>
            <a:off x="1447800" y="6553200"/>
            <a:ext cx="7315200" cy="304800"/>
          </a:xfrm>
          <a:prstGeom prst="rect">
            <a:avLst/>
          </a:prstGeom>
        </p:spPr>
        <p:txBody>
          <a:bodyPr/>
          <a:lstStyle/>
          <a:p>
            <a:pPr>
              <a:defRPr/>
            </a:pP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2686" y="2068966"/>
            <a:ext cx="2140403" cy="2252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Awareness Example</a:t>
            </a:r>
            <a:endParaRPr lang="en-US" dirty="0"/>
          </a:p>
        </p:txBody>
      </p:sp>
      <p:pic>
        <p:nvPicPr>
          <p:cNvPr id="2050" name="Picture 2" descr="C:\Documents and Settings\armstrong.GTINET\My Documents\GTI\Presentations\2012\Infrastructure\Cross Bores\SLIP_Brochure (2)_Page_1.jpg"/>
          <p:cNvPicPr>
            <a:picLocks noChangeAspect="1" noChangeArrowheads="1"/>
          </p:cNvPicPr>
          <p:nvPr/>
        </p:nvPicPr>
        <p:blipFill>
          <a:blip r:embed="rId3" cstate="print"/>
          <a:srcRect/>
          <a:stretch>
            <a:fillRect/>
          </a:stretch>
        </p:blipFill>
        <p:spPr bwMode="auto">
          <a:xfrm>
            <a:off x="-1121" y="1733550"/>
            <a:ext cx="9126071" cy="4137152"/>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cstate="print"/>
          <a:srcRect/>
          <a:stretch>
            <a:fillRect/>
          </a:stretch>
        </p:blipFill>
        <p:spPr bwMode="auto">
          <a:xfrm>
            <a:off x="6210300" y="304803"/>
            <a:ext cx="2666999" cy="5867397"/>
          </a:xfrm>
          <a:prstGeom prst="rect">
            <a:avLst/>
          </a:prstGeom>
          <a:noFill/>
          <a:ln w="9525">
            <a:noFill/>
            <a:miter lim="800000"/>
            <a:headEnd/>
            <a:tailEnd/>
          </a:ln>
        </p:spPr>
      </p:pic>
      <p:pic>
        <p:nvPicPr>
          <p:cNvPr id="3077" name="Picture 5"/>
          <p:cNvPicPr>
            <a:picLocks noChangeAspect="1" noChangeArrowheads="1"/>
          </p:cNvPicPr>
          <p:nvPr/>
        </p:nvPicPr>
        <p:blipFill>
          <a:blip r:embed="rId4" cstate="print"/>
          <a:srcRect/>
          <a:stretch>
            <a:fillRect/>
          </a:stretch>
        </p:blipFill>
        <p:spPr bwMode="auto">
          <a:xfrm>
            <a:off x="237570" y="133350"/>
            <a:ext cx="2691368" cy="6019800"/>
          </a:xfrm>
          <a:prstGeom prst="rect">
            <a:avLst/>
          </a:prstGeom>
          <a:noFill/>
          <a:ln w="9525">
            <a:noFill/>
            <a:miter lim="800000"/>
            <a:headEnd/>
            <a:tailEnd/>
          </a:ln>
        </p:spPr>
      </p:pic>
      <p:pic>
        <p:nvPicPr>
          <p:cNvPr id="3078" name="Picture 6"/>
          <p:cNvPicPr>
            <a:picLocks noChangeAspect="1" noChangeArrowheads="1"/>
          </p:cNvPicPr>
          <p:nvPr/>
        </p:nvPicPr>
        <p:blipFill>
          <a:blip r:embed="rId5" cstate="print"/>
          <a:srcRect/>
          <a:stretch>
            <a:fillRect/>
          </a:stretch>
        </p:blipFill>
        <p:spPr bwMode="auto">
          <a:xfrm>
            <a:off x="3257197" y="209550"/>
            <a:ext cx="2650921" cy="5878328"/>
          </a:xfrm>
          <a:prstGeom prst="rect">
            <a:avLst/>
          </a:prstGeom>
          <a:noFill/>
          <a:ln w="9525">
            <a:noFill/>
            <a:miter lim="800000"/>
            <a:headEnd/>
            <a:tailEnd/>
          </a:ln>
        </p:spPr>
      </p:pic>
      <p:sp>
        <p:nvSpPr>
          <p:cNvPr id="5" name="Title 2"/>
          <p:cNvSpPr>
            <a:spLocks noGrp="1"/>
          </p:cNvSpPr>
          <p:nvPr>
            <p:ph type="title"/>
          </p:nvPr>
        </p:nvSpPr>
        <p:spPr>
          <a:xfrm>
            <a:off x="228600" y="274638"/>
            <a:ext cx="8696326" cy="1143000"/>
          </a:xfrm>
        </p:spPr>
        <p:txBody>
          <a:bodyPr>
            <a:normAutofit/>
          </a:bodyPr>
          <a:lstStyle/>
          <a:p>
            <a:r>
              <a:rPr lang="en-US" sz="3200" dirty="0" smtClean="0"/>
              <a:t>Public Awareness – Door Hanger Examples</a:t>
            </a:r>
            <a:endParaRPr lang="en-US" sz="3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74638"/>
            <a:ext cx="8696326" cy="1143000"/>
          </a:xfrm>
        </p:spPr>
        <p:txBody>
          <a:bodyPr>
            <a:normAutofit/>
          </a:bodyPr>
          <a:lstStyle/>
          <a:p>
            <a:r>
              <a:rPr lang="en-US" sz="3200" dirty="0" smtClean="0"/>
              <a:t>Public Awareness – Sewer Tag Example</a:t>
            </a:r>
            <a:endParaRPr lang="en-US" sz="3200" dirty="0"/>
          </a:p>
        </p:txBody>
      </p:sp>
      <p:pic>
        <p:nvPicPr>
          <p:cNvPr id="4098" name="Picture 2"/>
          <p:cNvPicPr>
            <a:picLocks noChangeAspect="1" noChangeArrowheads="1"/>
          </p:cNvPicPr>
          <p:nvPr/>
        </p:nvPicPr>
        <p:blipFill>
          <a:blip r:embed="rId3" cstate="print"/>
          <a:srcRect/>
          <a:stretch>
            <a:fillRect/>
          </a:stretch>
        </p:blipFill>
        <p:spPr bwMode="auto">
          <a:xfrm>
            <a:off x="315957" y="1900644"/>
            <a:ext cx="3877219" cy="3959713"/>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4650380" y="1854109"/>
            <a:ext cx="3866603" cy="41082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Gas Operations</a:t>
            </a:r>
            <a:endParaRPr lang="en-US" dirty="0"/>
          </a:p>
        </p:txBody>
      </p:sp>
      <p:sp>
        <p:nvSpPr>
          <p:cNvPr id="4" name="Subtitle 3"/>
          <p:cNvSpPr>
            <a:spLocks noGrp="1"/>
          </p:cNvSpPr>
          <p:nvPr>
            <p:ph type="subTitle" idx="1"/>
          </p:nvPr>
        </p:nvSpPr>
        <p:spPr/>
        <p:txBody>
          <a:bodyPr/>
          <a:lstStyle/>
          <a:p>
            <a:r>
              <a:rPr lang="en-US" dirty="0" smtClean="0"/>
              <a:t>Awareness</a:t>
            </a:r>
          </a:p>
          <a:p>
            <a:r>
              <a:rPr lang="en-US" dirty="0" smtClean="0"/>
              <a:t>Tailgate Briefings</a:t>
            </a:r>
          </a:p>
          <a:p>
            <a:r>
              <a:rPr lang="en-US" dirty="0" smtClean="0"/>
              <a:t>Documentation</a:t>
            </a:r>
            <a:endParaRPr lang="en-US" dirty="0"/>
          </a:p>
        </p:txBody>
      </p:sp>
    </p:spTree>
    <p:extLst>
      <p:ext uri="{BB962C8B-B14F-4D97-AF65-F5344CB8AC3E}">
        <p14:creationId xmlns:p14="http://schemas.microsoft.com/office/powerpoint/2010/main" val="5853745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p:cNvSpPr>
            <a:spLocks noGrp="1"/>
          </p:cNvSpPr>
          <p:nvPr>
            <p:ph type="title"/>
          </p:nvPr>
        </p:nvSpPr>
        <p:spPr>
          <a:xfrm>
            <a:off x="4911634" y="1337929"/>
            <a:ext cx="4062549" cy="4221650"/>
          </a:xfrm>
        </p:spPr>
        <p:txBody>
          <a:bodyPr wrap="square" lIns="91423" tIns="45711" rIns="91423" bIns="45711">
            <a:spAutoFit/>
          </a:bodyPr>
          <a:lstStyle/>
          <a:p>
            <a:pPr eaLnBrk="1" hangingPunct="1">
              <a:lnSpc>
                <a:spcPts val="1400"/>
              </a:lnSpc>
            </a:pPr>
            <a:r>
              <a:rPr lang="en-US" sz="1400" b="1" dirty="0" smtClean="0">
                <a:solidFill>
                  <a:schemeClr val="tx1"/>
                </a:solidFill>
              </a:rPr>
              <a:t>What is a sewer cross-bore?</a:t>
            </a:r>
            <a:br>
              <a:rPr lang="en-US" sz="1400" b="1" dirty="0" smtClean="0">
                <a:solidFill>
                  <a:schemeClr val="tx1"/>
                </a:solidFill>
              </a:rPr>
            </a:br>
            <a:r>
              <a:rPr lang="en-US" sz="1400" b="1" dirty="0" smtClean="0">
                <a:solidFill>
                  <a:schemeClr val="tx1"/>
                </a:solidFill>
              </a:rPr>
              <a:t>T</a:t>
            </a:r>
            <a:r>
              <a:rPr lang="en-US" sz="1200" dirty="0" smtClean="0">
                <a:solidFill>
                  <a:schemeClr val="tx1"/>
                </a:solidFill>
              </a:rPr>
              <a:t>he inadvertent placement of a gas main or service through a sewer line.  Sewer cross-bores typically occur during trenchless construction.</a:t>
            </a:r>
            <a:r>
              <a:rPr lang="en-US" sz="1400" dirty="0" smtClean="0">
                <a:solidFill>
                  <a:schemeClr val="tx1"/>
                </a:solidFill>
              </a:rPr>
              <a:t/>
            </a:r>
            <a:br>
              <a:rPr lang="en-US" sz="1400" dirty="0" smtClean="0">
                <a:solidFill>
                  <a:schemeClr val="tx1"/>
                </a:solidFill>
              </a:rPr>
            </a:br>
            <a:r>
              <a:rPr lang="en-US" sz="1400" dirty="0" smtClean="0">
                <a:solidFill>
                  <a:schemeClr val="tx1"/>
                </a:solidFill>
              </a:rPr>
              <a:t/>
            </a:r>
            <a:br>
              <a:rPr lang="en-US" sz="1400" dirty="0" smtClean="0">
                <a:solidFill>
                  <a:schemeClr val="tx1"/>
                </a:solidFill>
              </a:rPr>
            </a:br>
            <a:r>
              <a:rPr lang="en-US" sz="1400" b="1" dirty="0" smtClean="0">
                <a:solidFill>
                  <a:schemeClr val="tx1"/>
                </a:solidFill>
              </a:rPr>
              <a:t>What can happen as a result of a sewer cross-bore?</a:t>
            </a:r>
            <a:br>
              <a:rPr lang="en-US" sz="1400" b="1" dirty="0" smtClean="0">
                <a:solidFill>
                  <a:schemeClr val="tx1"/>
                </a:solidFill>
              </a:rPr>
            </a:br>
            <a:r>
              <a:rPr lang="en-US" sz="1200" dirty="0" smtClean="0">
                <a:solidFill>
                  <a:schemeClr val="tx1"/>
                </a:solidFill>
              </a:rPr>
              <a:t>The sewer line may become blocked and need to be cleared with mechanical clearing tools.  This may cause the gas line to be cut which could cause an explosion or fire. </a:t>
            </a:r>
            <a:r>
              <a:rPr lang="en-US" sz="1400" dirty="0" smtClean="0">
                <a:solidFill>
                  <a:schemeClr val="tx1"/>
                </a:solidFill>
              </a:rPr>
              <a:t/>
            </a:r>
            <a:br>
              <a:rPr lang="en-US" sz="1400" dirty="0" smtClean="0">
                <a:solidFill>
                  <a:schemeClr val="tx1"/>
                </a:solidFill>
              </a:rPr>
            </a:br>
            <a:r>
              <a:rPr lang="en-US" sz="1400" dirty="0" smtClean="0">
                <a:solidFill>
                  <a:schemeClr val="tx1"/>
                </a:solidFill>
              </a:rPr>
              <a:t/>
            </a:r>
            <a:br>
              <a:rPr lang="en-US" sz="1400" dirty="0" smtClean="0">
                <a:solidFill>
                  <a:schemeClr val="tx1"/>
                </a:solidFill>
              </a:rPr>
            </a:br>
            <a:r>
              <a:rPr lang="en-US" sz="1400" b="1" dirty="0" smtClean="0">
                <a:solidFill>
                  <a:schemeClr val="tx1"/>
                </a:solidFill>
              </a:rPr>
              <a:t>How can I avoid causing a sewer cross-bore?</a:t>
            </a:r>
            <a:br>
              <a:rPr lang="en-US" sz="1400" b="1" dirty="0" smtClean="0">
                <a:solidFill>
                  <a:schemeClr val="tx1"/>
                </a:solidFill>
              </a:rPr>
            </a:br>
            <a:r>
              <a:rPr lang="en-US" sz="1400" b="1" dirty="0" smtClean="0">
                <a:solidFill>
                  <a:schemeClr val="tx1"/>
                </a:solidFill>
              </a:rPr>
              <a:t>E</a:t>
            </a:r>
            <a:r>
              <a:rPr lang="en-US" sz="1200" dirty="0" smtClean="0">
                <a:solidFill>
                  <a:schemeClr val="tx1"/>
                </a:solidFill>
              </a:rPr>
              <a:t>xcavating and locating sewer lines in advance of trenchless construction.</a:t>
            </a:r>
            <a:r>
              <a:rPr lang="en-US" sz="1400" dirty="0" smtClean="0">
                <a:solidFill>
                  <a:schemeClr val="tx1"/>
                </a:solidFill>
              </a:rPr>
              <a:t/>
            </a:r>
            <a:br>
              <a:rPr lang="en-US" sz="1400" dirty="0" smtClean="0">
                <a:solidFill>
                  <a:schemeClr val="tx1"/>
                </a:solidFill>
              </a:rPr>
            </a:br>
            <a:r>
              <a:rPr lang="en-US" sz="1400" dirty="0" smtClean="0">
                <a:solidFill>
                  <a:schemeClr val="tx1"/>
                </a:solidFill>
              </a:rPr>
              <a:t/>
            </a:r>
            <a:br>
              <a:rPr lang="en-US" sz="1400" dirty="0" smtClean="0">
                <a:solidFill>
                  <a:schemeClr val="tx1"/>
                </a:solidFill>
              </a:rPr>
            </a:br>
            <a:r>
              <a:rPr lang="en-US" sz="1400" b="1" dirty="0" smtClean="0">
                <a:solidFill>
                  <a:schemeClr val="tx1"/>
                </a:solidFill>
              </a:rPr>
              <a:t>What do I do if I discover a sewer cross-bore? </a:t>
            </a:r>
            <a:r>
              <a:rPr lang="en-US" sz="1400" dirty="0" smtClean="0">
                <a:solidFill>
                  <a:schemeClr val="tx1"/>
                </a:solidFill>
              </a:rPr>
              <a:t/>
            </a:r>
            <a:br>
              <a:rPr lang="en-US" sz="1400" dirty="0" smtClean="0">
                <a:solidFill>
                  <a:schemeClr val="tx1"/>
                </a:solidFill>
              </a:rPr>
            </a:br>
            <a:r>
              <a:rPr lang="en-US" sz="1400" dirty="0" smtClean="0">
                <a:solidFill>
                  <a:schemeClr val="tx1"/>
                </a:solidFill>
              </a:rPr>
              <a:t>R</a:t>
            </a:r>
            <a:r>
              <a:rPr lang="en-US" sz="1200" dirty="0" smtClean="0">
                <a:solidFill>
                  <a:schemeClr val="tx1"/>
                </a:solidFill>
              </a:rPr>
              <a:t>elocate the gas line and properly repair the sewer line.  If you discover any other utility’s cross-bore, notify the building owner and the other utility.</a:t>
            </a:r>
            <a:r>
              <a:rPr lang="en-US" sz="1400" dirty="0" smtClean="0">
                <a:solidFill>
                  <a:schemeClr val="tx1"/>
                </a:solidFill>
              </a:rPr>
              <a:t/>
            </a:r>
            <a:br>
              <a:rPr lang="en-US" sz="1400" dirty="0" smtClean="0">
                <a:solidFill>
                  <a:schemeClr val="tx1"/>
                </a:solidFill>
              </a:rPr>
            </a:br>
            <a:r>
              <a:rPr lang="en-US" sz="1400" b="1" dirty="0" smtClean="0">
                <a:solidFill>
                  <a:schemeClr val="tx1"/>
                </a:solidFill>
              </a:rPr>
              <a:t> </a:t>
            </a:r>
            <a:br>
              <a:rPr lang="en-US" sz="1400" b="1" dirty="0" smtClean="0">
                <a:solidFill>
                  <a:schemeClr val="tx1"/>
                </a:solidFill>
              </a:rPr>
            </a:br>
            <a:r>
              <a:rPr lang="en-US" sz="1400" b="1" dirty="0" smtClean="0">
                <a:solidFill>
                  <a:schemeClr val="tx1"/>
                </a:solidFill>
              </a:rPr>
              <a:t>What do I do if I damage a sewer line? </a:t>
            </a:r>
            <a:br>
              <a:rPr lang="en-US" sz="1400" b="1" dirty="0" smtClean="0">
                <a:solidFill>
                  <a:schemeClr val="tx1"/>
                </a:solidFill>
              </a:rPr>
            </a:br>
            <a:r>
              <a:rPr lang="en-US" sz="1400" b="1" dirty="0" smtClean="0">
                <a:solidFill>
                  <a:schemeClr val="tx1"/>
                </a:solidFill>
              </a:rPr>
              <a:t>E</a:t>
            </a:r>
            <a:r>
              <a:rPr lang="en-US" sz="1200" dirty="0" smtClean="0">
                <a:solidFill>
                  <a:schemeClr val="tx1"/>
                </a:solidFill>
              </a:rPr>
              <a:t>nsure that it is repaired properly.</a:t>
            </a:r>
          </a:p>
        </p:txBody>
      </p:sp>
      <p:pic>
        <p:nvPicPr>
          <p:cNvPr id="2051" name="Content Placeholder 5" descr="Binder1_Page_1.jpg"/>
          <p:cNvPicPr>
            <a:picLocks noGrp="1" noChangeAspect="1"/>
          </p:cNvPicPr>
          <p:nvPr>
            <p:ph idx="4294967295"/>
          </p:nvPr>
        </p:nvPicPr>
        <p:blipFill>
          <a:blip r:embed="rId3" cstate="print"/>
          <a:srcRect t="18889" b="7777"/>
          <a:stretch>
            <a:fillRect/>
          </a:stretch>
        </p:blipFill>
        <p:spPr>
          <a:xfrm>
            <a:off x="0" y="550863"/>
            <a:ext cx="4800600" cy="4114800"/>
          </a:xfrm>
        </p:spPr>
      </p:pic>
      <p:sp>
        <p:nvSpPr>
          <p:cNvPr id="2052" name="TextBox 8"/>
          <p:cNvSpPr txBox="1">
            <a:spLocks noChangeArrowheads="1"/>
          </p:cNvSpPr>
          <p:nvPr/>
        </p:nvSpPr>
        <p:spPr bwMode="auto">
          <a:xfrm>
            <a:off x="574767" y="78378"/>
            <a:ext cx="8188234" cy="646331"/>
          </a:xfrm>
          <a:prstGeom prst="rect">
            <a:avLst/>
          </a:prstGeom>
          <a:noFill/>
          <a:ln w="9525">
            <a:noFill/>
            <a:miter lim="800000"/>
            <a:headEnd/>
            <a:tailEnd/>
          </a:ln>
        </p:spPr>
        <p:txBody>
          <a:bodyPr wrap="square">
            <a:spAutoFit/>
          </a:bodyPr>
          <a:lstStyle/>
          <a:p>
            <a:r>
              <a:rPr lang="en-US" sz="2400" b="1" dirty="0" smtClean="0">
                <a:solidFill>
                  <a:srgbClr val="0037A4"/>
                </a:solidFill>
                <a:latin typeface="Arial" pitchFamily="34" charset="0"/>
                <a:ea typeface="+mj-ea"/>
                <a:cs typeface="Arial" pitchFamily="34" charset="0"/>
              </a:rPr>
              <a:t>Sewer Cross-Bore Awareness for Gas Operations</a:t>
            </a:r>
            <a:r>
              <a:rPr lang="en-US" sz="1600" b="1" dirty="0">
                <a:latin typeface="Calibri" pitchFamily="34" charset="0"/>
              </a:rPr>
              <a:t> </a:t>
            </a:r>
          </a:p>
          <a:p>
            <a:endParaRPr lang="en-US" sz="1200" dirty="0">
              <a:latin typeface="Calibri" pitchFamily="34" charset="0"/>
            </a:endParaRPr>
          </a:p>
        </p:txBody>
      </p:sp>
      <p:pic>
        <p:nvPicPr>
          <p:cNvPr id="2053" name="Picture 2"/>
          <p:cNvPicPr>
            <a:picLocks noChangeAspect="1" noChangeArrowheads="1"/>
          </p:cNvPicPr>
          <p:nvPr/>
        </p:nvPicPr>
        <p:blipFill>
          <a:blip r:embed="rId4" cstate="print"/>
          <a:srcRect/>
          <a:stretch>
            <a:fillRect/>
          </a:stretch>
        </p:blipFill>
        <p:spPr bwMode="auto">
          <a:xfrm>
            <a:off x="-4356" y="4831082"/>
            <a:ext cx="2362200" cy="1828800"/>
          </a:xfrm>
          <a:prstGeom prst="rect">
            <a:avLst/>
          </a:prstGeom>
          <a:noFill/>
          <a:ln w="9525">
            <a:noFill/>
            <a:miter lim="800000"/>
            <a:headEnd/>
            <a:tailEnd/>
          </a:ln>
        </p:spPr>
      </p:pic>
      <p:cxnSp>
        <p:nvCxnSpPr>
          <p:cNvPr id="8" name="Straight Arrow Connector 7"/>
          <p:cNvCxnSpPr/>
          <p:nvPr/>
        </p:nvCxnSpPr>
        <p:spPr>
          <a:xfrm rot="16200000" flipV="1">
            <a:off x="1219200" y="3200400"/>
            <a:ext cx="1905000" cy="990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5" name="Picture 2"/>
          <p:cNvPicPr>
            <a:picLocks noChangeAspect="1" noChangeArrowheads="1"/>
          </p:cNvPicPr>
          <p:nvPr/>
        </p:nvPicPr>
        <p:blipFill>
          <a:blip r:embed="rId5" cstate="print"/>
          <a:srcRect/>
          <a:stretch>
            <a:fillRect/>
          </a:stretch>
        </p:blipFill>
        <p:spPr bwMode="auto">
          <a:xfrm>
            <a:off x="2447107" y="4831082"/>
            <a:ext cx="2362200" cy="1828800"/>
          </a:xfrm>
          <a:prstGeom prst="rect">
            <a:avLst/>
          </a:prstGeom>
          <a:noFill/>
          <a:ln w="9525">
            <a:noFill/>
            <a:miter lim="800000"/>
            <a:headEnd/>
            <a:tailEnd/>
          </a:ln>
        </p:spPr>
      </p:pic>
      <p:cxnSp>
        <p:nvCxnSpPr>
          <p:cNvPr id="11" name="Straight Arrow Connector 10"/>
          <p:cNvCxnSpPr/>
          <p:nvPr/>
        </p:nvCxnSpPr>
        <p:spPr>
          <a:xfrm rot="5400000" flipH="1" flipV="1">
            <a:off x="571500" y="3802382"/>
            <a:ext cx="1828800" cy="228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7383" y="6331226"/>
            <a:ext cx="8319052" cy="369332"/>
          </a:xfrm>
          <a:prstGeom prst="rect">
            <a:avLst/>
          </a:prstGeom>
          <a:noFill/>
        </p:spPr>
        <p:txBody>
          <a:bodyPr wrap="square" rtlCol="0">
            <a:spAutoFit/>
          </a:bodyPr>
          <a:lstStyle/>
          <a:p>
            <a:r>
              <a:rPr lang="en-US" dirty="0">
                <a:solidFill>
                  <a:prstClr val="black"/>
                </a:solidFill>
              </a:rPr>
              <a:t>Laser-Compatible Paper - Tear Resistant, Water, Weather, Oil Proof – Ex. </a:t>
            </a:r>
            <a:r>
              <a:rPr lang="en-US" dirty="0" err="1">
                <a:solidFill>
                  <a:prstClr val="black"/>
                </a:solidFill>
              </a:rPr>
              <a:t>Revlar</a:t>
            </a:r>
            <a:endParaRPr lang="en-US" dirty="0">
              <a:solidFill>
                <a:prstClr val="black"/>
              </a:solidFill>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6521"/>
          <a:stretch/>
        </p:blipFill>
        <p:spPr>
          <a:xfrm>
            <a:off x="427383" y="0"/>
            <a:ext cx="8319052" cy="6410739"/>
          </a:xfrm>
          <a:prstGeom prst="rect">
            <a:avLst/>
          </a:prstGeom>
        </p:spPr>
      </p:pic>
    </p:spTree>
    <p:extLst>
      <p:ext uri="{BB962C8B-B14F-4D97-AF65-F5344CB8AC3E}">
        <p14:creationId xmlns:p14="http://schemas.microsoft.com/office/powerpoint/2010/main" val="14865933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990" y="0"/>
            <a:ext cx="8497957" cy="6858000"/>
          </a:xfrm>
          <a:prstGeom prst="rect">
            <a:avLst/>
          </a:prstGeom>
        </p:spPr>
      </p:pic>
    </p:spTree>
    <p:extLst>
      <p:ext uri="{BB962C8B-B14F-4D97-AF65-F5344CB8AC3E}">
        <p14:creationId xmlns:p14="http://schemas.microsoft.com/office/powerpoint/2010/main" val="27184680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3" cstate="print"/>
          <a:srcRect/>
          <a:stretch>
            <a:fillRect/>
          </a:stretch>
        </p:blipFill>
        <p:spPr bwMode="auto">
          <a:xfrm>
            <a:off x="7082815" y="1468853"/>
            <a:ext cx="1879607" cy="2176713"/>
          </a:xfrm>
          <a:prstGeom prst="rect">
            <a:avLst/>
          </a:prstGeom>
          <a:noFill/>
          <a:ln w="9525">
            <a:noFill/>
            <a:miter lim="800000"/>
            <a:headEnd/>
            <a:tailEnd/>
          </a:ln>
        </p:spPr>
      </p:pic>
      <p:sp>
        <p:nvSpPr>
          <p:cNvPr id="11267" name="Rectangle 3"/>
          <p:cNvSpPr txBox="1">
            <a:spLocks noChangeArrowheads="1"/>
          </p:cNvSpPr>
          <p:nvPr/>
        </p:nvSpPr>
        <p:spPr bwMode="auto">
          <a:xfrm>
            <a:off x="400051" y="1611454"/>
            <a:ext cx="6963276" cy="4987925"/>
          </a:xfrm>
          <a:prstGeom prst="rect">
            <a:avLst/>
          </a:prstGeom>
          <a:noFill/>
          <a:ln w="9525">
            <a:noFill/>
            <a:miter lim="800000"/>
            <a:headEnd/>
            <a:tailEnd/>
          </a:ln>
        </p:spPr>
        <p:txBody>
          <a:bodyPr/>
          <a:lstStyle/>
          <a:p>
            <a:pPr marL="228600" indent="-228600">
              <a:buClr>
                <a:srgbClr val="0037A4"/>
              </a:buClr>
              <a:buFont typeface="Arial" charset="0"/>
              <a:buChar char="&gt;"/>
            </a:pPr>
            <a:r>
              <a:rPr lang="en-US" sz="2400" b="1" dirty="0" smtClean="0"/>
              <a:t>Cross Bore Best Practices Guide -</a:t>
            </a:r>
            <a:r>
              <a:rPr lang="en-US" sz="2400" dirty="0" smtClean="0"/>
              <a:t> single                    source of information for natural gas operators to investigate and remediate existing cross bores as well as prevent future cross bores</a:t>
            </a:r>
          </a:p>
          <a:p>
            <a:pPr marL="228600" indent="-228600">
              <a:buClr>
                <a:srgbClr val="0037A4"/>
              </a:buClr>
              <a:buFont typeface="Arial" charset="0"/>
              <a:buChar char="&gt;"/>
            </a:pPr>
            <a:r>
              <a:rPr lang="en-US" sz="2400" b="1" dirty="0" smtClean="0"/>
              <a:t>Outreach and Education Program - </a:t>
            </a:r>
            <a:r>
              <a:rPr lang="en-US" sz="2400" dirty="0" smtClean="0"/>
              <a:t>information  to effect positive changes in attitude, practices and operations.</a:t>
            </a:r>
          </a:p>
          <a:p>
            <a:pPr marL="228600" indent="-228600">
              <a:buClr>
                <a:srgbClr val="0037A4"/>
              </a:buClr>
              <a:buFont typeface="Arial" charset="0"/>
              <a:buChar char="&gt;"/>
            </a:pPr>
            <a:r>
              <a:rPr lang="en-US" sz="2400" b="1" dirty="0" smtClean="0"/>
              <a:t>Cross Bore Database - </a:t>
            </a:r>
            <a:r>
              <a:rPr lang="en-US" sz="2400" dirty="0" smtClean="0"/>
              <a:t>A national database of damages and incidents to assist in identifying trends.</a:t>
            </a:r>
          </a:p>
          <a:p>
            <a:pPr marL="228600" indent="-228600">
              <a:buClr>
                <a:srgbClr val="0037A4"/>
              </a:buClr>
              <a:buFont typeface="Arial" charset="0"/>
              <a:buChar char="&gt;"/>
            </a:pPr>
            <a:r>
              <a:rPr lang="en-US" sz="2400" b="1" dirty="0" smtClean="0"/>
              <a:t>New Developments </a:t>
            </a:r>
            <a:r>
              <a:rPr lang="en-US" sz="2400" dirty="0" smtClean="0"/>
              <a:t>– Acoustic Pipe Locator, Cross Bore Detection, Obstacle Detection</a:t>
            </a:r>
          </a:p>
        </p:txBody>
      </p:sp>
      <p:sp>
        <p:nvSpPr>
          <p:cNvPr id="11266" name="Rectangle 2"/>
          <p:cNvSpPr>
            <a:spLocks noGrp="1" noChangeArrowheads="1"/>
          </p:cNvSpPr>
          <p:nvPr>
            <p:ph type="title"/>
          </p:nvPr>
        </p:nvSpPr>
        <p:spPr>
          <a:xfrm>
            <a:off x="447675" y="161925"/>
            <a:ext cx="8229600" cy="1143000"/>
          </a:xfrm>
        </p:spPr>
        <p:txBody>
          <a:bodyPr/>
          <a:lstStyle/>
          <a:p>
            <a:pPr eaLnBrk="1" hangingPunct="1"/>
            <a:r>
              <a:rPr lang="en-US" dirty="0" smtClean="0">
                <a:latin typeface="Arial" charset="0"/>
                <a:cs typeface="Arial" charset="0"/>
              </a:rPr>
              <a:t>Cross Bore Program</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63327" y="3658152"/>
            <a:ext cx="1612768" cy="2477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43440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8351" t="10724" r="7975" b="22280"/>
          <a:stretch/>
        </p:blipFill>
        <p:spPr>
          <a:xfrm>
            <a:off x="188843" y="1"/>
            <a:ext cx="8696740" cy="5864086"/>
          </a:xfrm>
          <a:prstGeom prst="rect">
            <a:avLst/>
          </a:prstGeom>
        </p:spPr>
      </p:pic>
      <p:sp>
        <p:nvSpPr>
          <p:cNvPr id="5" name="TextBox 4"/>
          <p:cNvSpPr txBox="1"/>
          <p:nvPr/>
        </p:nvSpPr>
        <p:spPr>
          <a:xfrm>
            <a:off x="318052" y="6122504"/>
            <a:ext cx="8398565" cy="369332"/>
          </a:xfrm>
          <a:prstGeom prst="rect">
            <a:avLst/>
          </a:prstGeom>
          <a:noFill/>
        </p:spPr>
        <p:txBody>
          <a:bodyPr wrap="square" rtlCol="0">
            <a:spAutoFit/>
          </a:bodyPr>
          <a:lstStyle/>
          <a:p>
            <a:r>
              <a:rPr lang="en-US" dirty="0" smtClean="0"/>
              <a:t>Laser-Compatible Paper - </a:t>
            </a:r>
            <a:r>
              <a:rPr lang="en-US" dirty="0"/>
              <a:t>Tear Resistant, </a:t>
            </a:r>
            <a:r>
              <a:rPr lang="en-US" dirty="0" smtClean="0"/>
              <a:t>Water, Weather, </a:t>
            </a:r>
            <a:r>
              <a:rPr lang="en-US" dirty="0"/>
              <a:t>Oil Proof – Ex. </a:t>
            </a:r>
            <a:r>
              <a:rPr lang="en-US" dirty="0" err="1"/>
              <a:t>Revlar</a:t>
            </a:r>
            <a:endParaRPr lang="en-US" dirty="0"/>
          </a:p>
        </p:txBody>
      </p:sp>
    </p:spTree>
    <p:extLst>
      <p:ext uri="{BB962C8B-B14F-4D97-AF65-F5344CB8AC3E}">
        <p14:creationId xmlns:p14="http://schemas.microsoft.com/office/powerpoint/2010/main" val="30069883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7800" t="10580" r="7425" b="10725"/>
          <a:stretch/>
        </p:blipFill>
        <p:spPr>
          <a:xfrm>
            <a:off x="288235" y="128548"/>
            <a:ext cx="8378687" cy="6698423"/>
          </a:xfrm>
          <a:prstGeom prst="rect">
            <a:avLst/>
          </a:prstGeom>
        </p:spPr>
      </p:pic>
    </p:spTree>
    <p:extLst>
      <p:ext uri="{BB962C8B-B14F-4D97-AF65-F5344CB8AC3E}">
        <p14:creationId xmlns:p14="http://schemas.microsoft.com/office/powerpoint/2010/main" val="12589770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New/Replacement Documentation</a:t>
            </a:r>
            <a:endParaRPr lang="en-US" dirty="0"/>
          </a:p>
        </p:txBody>
      </p:sp>
      <p:sp>
        <p:nvSpPr>
          <p:cNvPr id="3" name="Content Placeholder 2"/>
          <p:cNvSpPr>
            <a:spLocks noGrp="1"/>
          </p:cNvSpPr>
          <p:nvPr>
            <p:ph idx="1"/>
          </p:nvPr>
        </p:nvSpPr>
        <p:spPr/>
        <p:txBody>
          <a:bodyPr/>
          <a:lstStyle/>
          <a:p>
            <a:r>
              <a:rPr lang="en-US" dirty="0" smtClean="0"/>
              <a:t>If trenchless methods are used records should be kept of the decisions made by the crew or supervisor</a:t>
            </a:r>
          </a:p>
          <a:p>
            <a:r>
              <a:rPr lang="en-US" dirty="0" smtClean="0"/>
              <a:t>Indicate the number of sewer laterals cleared of conflict</a:t>
            </a:r>
          </a:p>
          <a:p>
            <a:r>
              <a:rPr lang="en-US" dirty="0" smtClean="0"/>
              <a:t>Use a sewer crossing verification summary on an “as-built” drawing or an electronic job record</a:t>
            </a:r>
          </a:p>
          <a:p>
            <a:r>
              <a:rPr lang="en-US" dirty="0" smtClean="0"/>
              <a:t>Sign and date the document</a:t>
            </a:r>
            <a:endParaRPr lang="en-US" dirty="0"/>
          </a:p>
        </p:txBody>
      </p:sp>
    </p:spTree>
    <p:extLst>
      <p:ext uri="{BB962C8B-B14F-4D97-AF65-F5344CB8AC3E}">
        <p14:creationId xmlns:p14="http://schemas.microsoft.com/office/powerpoint/2010/main" val="25158371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Sewer Crossing Verification</a:t>
            </a:r>
            <a:endParaRPr lang="en-US" dirty="0"/>
          </a:p>
        </p:txBody>
      </p:sp>
      <p:pic>
        <p:nvPicPr>
          <p:cNvPr id="6" name="Content Placeholder 5"/>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7345" t="9740" r="7068" b="9806"/>
          <a:stretch/>
        </p:blipFill>
        <p:spPr>
          <a:xfrm>
            <a:off x="0" y="1068484"/>
            <a:ext cx="9144000" cy="5740636"/>
          </a:xfrm>
        </p:spPr>
      </p:pic>
    </p:spTree>
    <p:extLst>
      <p:ext uri="{BB962C8B-B14F-4D97-AF65-F5344CB8AC3E}">
        <p14:creationId xmlns:p14="http://schemas.microsoft.com/office/powerpoint/2010/main" val="40455002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smtClean="0"/>
              <a:t>Customer Service Representative or Dispatcher</a:t>
            </a:r>
            <a:br>
              <a:rPr lang="en-US" dirty="0" smtClean="0"/>
            </a:br>
            <a:r>
              <a:rPr lang="en-US" dirty="0" smtClean="0"/>
              <a:t>Quick Reference</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5853745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470" y="0"/>
            <a:ext cx="8875059" cy="6858000"/>
          </a:xfrm>
          <a:prstGeom prst="rect">
            <a:avLst/>
          </a:prstGeom>
        </p:spPr>
      </p:pic>
    </p:spTree>
    <p:extLst>
      <p:ext uri="{BB962C8B-B14F-4D97-AF65-F5344CB8AC3E}">
        <p14:creationId xmlns:p14="http://schemas.microsoft.com/office/powerpoint/2010/main" val="19930021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470" y="0"/>
            <a:ext cx="8875059" cy="6858000"/>
          </a:xfrm>
          <a:prstGeom prst="rect">
            <a:avLst/>
          </a:prstGeom>
        </p:spPr>
      </p:pic>
    </p:spTree>
    <p:extLst>
      <p:ext uri="{BB962C8B-B14F-4D97-AF65-F5344CB8AC3E}">
        <p14:creationId xmlns:p14="http://schemas.microsoft.com/office/powerpoint/2010/main" val="39818008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New Developments</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8498856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Acoustic Pipe Locator</a:t>
            </a:r>
          </a:p>
        </p:txBody>
      </p:sp>
      <p:sp>
        <p:nvSpPr>
          <p:cNvPr id="6147" name="Rectangle 3"/>
          <p:cNvSpPr>
            <a:spLocks noGrp="1" noChangeArrowheads="1"/>
          </p:cNvSpPr>
          <p:nvPr>
            <p:ph idx="1"/>
          </p:nvPr>
        </p:nvSpPr>
        <p:spPr>
          <a:xfrm>
            <a:off x="457200" y="1453240"/>
            <a:ext cx="8229600" cy="2955474"/>
          </a:xfrm>
        </p:spPr>
        <p:txBody>
          <a:bodyPr>
            <a:normAutofit/>
          </a:bodyPr>
          <a:lstStyle/>
          <a:p>
            <a:pPr>
              <a:lnSpc>
                <a:spcPts val="2500"/>
              </a:lnSpc>
              <a:spcBef>
                <a:spcPts val="600"/>
              </a:spcBef>
              <a:buNone/>
            </a:pPr>
            <a:r>
              <a:rPr lang="en-US" sz="2000" dirty="0" smtClean="0"/>
              <a:t>Need/Benefits:</a:t>
            </a:r>
          </a:p>
          <a:p>
            <a:pPr>
              <a:lnSpc>
                <a:spcPts val="2500"/>
              </a:lnSpc>
              <a:spcBef>
                <a:spcPts val="300"/>
              </a:spcBef>
            </a:pPr>
            <a:r>
              <a:rPr lang="en-US" sz="1800" dirty="0" smtClean="0"/>
              <a:t>Locate gas distribution pipes with emphasize on detecting plastic pipes  </a:t>
            </a:r>
          </a:p>
          <a:p>
            <a:pPr lvl="1">
              <a:lnSpc>
                <a:spcPts val="2200"/>
              </a:lnSpc>
              <a:spcBef>
                <a:spcPts val="0"/>
              </a:spcBef>
            </a:pPr>
            <a:r>
              <a:rPr lang="en-US" sz="1600" dirty="0" smtClean="0"/>
              <a:t>300,000 miles of plastic pipes without tracer wires in US alone</a:t>
            </a:r>
          </a:p>
          <a:p>
            <a:pPr lvl="1">
              <a:lnSpc>
                <a:spcPts val="2200"/>
              </a:lnSpc>
              <a:spcBef>
                <a:spcPts val="0"/>
              </a:spcBef>
            </a:pPr>
            <a:r>
              <a:rPr lang="en-US" sz="1600" dirty="0" smtClean="0"/>
              <a:t>500,000 to one million miles of plastic pipes without tracer wires in the world</a:t>
            </a:r>
          </a:p>
          <a:p>
            <a:pPr lvl="1">
              <a:lnSpc>
                <a:spcPts val="2200"/>
              </a:lnSpc>
              <a:spcBef>
                <a:spcPts val="0"/>
              </a:spcBef>
            </a:pPr>
            <a:r>
              <a:rPr lang="en-US" sz="1600" dirty="0" smtClean="0"/>
              <a:t>Tracer wires prone to damage/corrosion</a:t>
            </a:r>
          </a:p>
          <a:p>
            <a:pPr lvl="2">
              <a:lnSpc>
                <a:spcPts val="2200"/>
              </a:lnSpc>
              <a:spcBef>
                <a:spcPts val="0"/>
              </a:spcBef>
            </a:pPr>
            <a:r>
              <a:rPr lang="en-US" sz="1600" dirty="0" smtClean="0"/>
              <a:t>Increases miles of plastic pipes to be detected</a:t>
            </a:r>
          </a:p>
          <a:p>
            <a:pPr lvl="1">
              <a:lnSpc>
                <a:spcPts val="2200"/>
              </a:lnSpc>
              <a:spcBef>
                <a:spcPts val="0"/>
              </a:spcBef>
            </a:pPr>
            <a:r>
              <a:rPr lang="en-US" sz="1600" dirty="0" smtClean="0"/>
              <a:t>60%+ damage by third party</a:t>
            </a:r>
          </a:p>
          <a:p>
            <a:pPr lvl="1">
              <a:lnSpc>
                <a:spcPts val="2200"/>
              </a:lnSpc>
              <a:spcBef>
                <a:spcPts val="0"/>
              </a:spcBef>
            </a:pPr>
            <a:r>
              <a:rPr lang="en-US" sz="1600" dirty="0" smtClean="0"/>
              <a:t>Direct implications on operating cost and safety</a:t>
            </a:r>
          </a:p>
          <a:p>
            <a:pPr>
              <a:lnSpc>
                <a:spcPts val="2500"/>
              </a:lnSpc>
              <a:spcBef>
                <a:spcPts val="300"/>
              </a:spcBef>
            </a:pPr>
            <a:r>
              <a:rPr lang="en-US" sz="1800" dirty="0" smtClean="0"/>
              <a:t>Water and sewer lines</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481" y="4374887"/>
            <a:ext cx="3546568" cy="174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006664" y="4259836"/>
            <a:ext cx="4795797" cy="1846659"/>
          </a:xfrm>
          <a:prstGeom prst="rect">
            <a:avLst/>
          </a:prstGeom>
        </p:spPr>
        <p:txBody>
          <a:bodyPr wrap="square">
            <a:spAutoFit/>
          </a:bodyPr>
          <a:lstStyle/>
          <a:p>
            <a:pPr lvl="1"/>
            <a:r>
              <a:rPr lang="en-US" b="1" u="sng" dirty="0" smtClean="0">
                <a:solidFill>
                  <a:prstClr val="black"/>
                </a:solidFill>
              </a:rPr>
              <a:t>Requirements:</a:t>
            </a:r>
          </a:p>
          <a:p>
            <a:pPr marL="742950" lvl="1" indent="-285750">
              <a:buFont typeface="Arial" pitchFamily="34" charset="0"/>
              <a:buChar char="•"/>
            </a:pPr>
            <a:r>
              <a:rPr lang="en-US" sz="1600" b="1" dirty="0" smtClean="0">
                <a:solidFill>
                  <a:prstClr val="black"/>
                </a:solidFill>
              </a:rPr>
              <a:t>No </a:t>
            </a:r>
            <a:r>
              <a:rPr lang="en-US" sz="1600" b="1" dirty="0">
                <a:solidFill>
                  <a:prstClr val="black"/>
                </a:solidFill>
              </a:rPr>
              <a:t>special coupling liquids</a:t>
            </a:r>
          </a:p>
          <a:p>
            <a:pPr marL="742950" lvl="1" indent="-285750">
              <a:buFont typeface="Arial" pitchFamily="34" charset="0"/>
              <a:buChar char="•"/>
            </a:pPr>
            <a:r>
              <a:rPr lang="en-US" sz="1600" b="1" dirty="0">
                <a:solidFill>
                  <a:prstClr val="black"/>
                </a:solidFill>
              </a:rPr>
              <a:t>Use of same transducers for expected field conditions </a:t>
            </a:r>
            <a:r>
              <a:rPr lang="en-US" sz="1600" b="1" dirty="0" smtClean="0">
                <a:solidFill>
                  <a:prstClr val="black"/>
                </a:solidFill>
              </a:rPr>
              <a:t>(dirt, grass, concrete, asphalt, etc.)</a:t>
            </a:r>
            <a:endParaRPr lang="en-US" sz="1600" b="1" dirty="0">
              <a:solidFill>
                <a:prstClr val="black"/>
              </a:solidFill>
            </a:endParaRPr>
          </a:p>
          <a:p>
            <a:pPr marL="742950" lvl="1" indent="-285750">
              <a:buFont typeface="Arial" pitchFamily="34" charset="0"/>
              <a:buChar char="•"/>
            </a:pPr>
            <a:r>
              <a:rPr lang="en-US" sz="1600" b="1" dirty="0">
                <a:solidFill>
                  <a:prstClr val="black"/>
                </a:solidFill>
              </a:rPr>
              <a:t>Simple to operate and immediate results</a:t>
            </a:r>
          </a:p>
          <a:p>
            <a:pPr marL="742950" lvl="1" indent="-285750">
              <a:buFont typeface="Arial" pitchFamily="34" charset="0"/>
              <a:buChar char="•"/>
            </a:pPr>
            <a:r>
              <a:rPr lang="en-US" sz="1600" b="1" dirty="0">
                <a:solidFill>
                  <a:prstClr val="black"/>
                </a:solidFill>
              </a:rPr>
              <a:t>Pipe(s) display for locator/surveyor</a:t>
            </a:r>
          </a:p>
          <a:p>
            <a:pPr marL="742950" lvl="1" indent="-285750">
              <a:buFont typeface="Arial" pitchFamily="34" charset="0"/>
              <a:buChar char="•"/>
            </a:pPr>
            <a:r>
              <a:rPr lang="en-US" sz="1600" b="1" dirty="0">
                <a:solidFill>
                  <a:prstClr val="black"/>
                </a:solidFill>
              </a:rPr>
              <a:t> Cost-effective</a:t>
            </a:r>
          </a:p>
        </p:txBody>
      </p:sp>
    </p:spTree>
    <p:extLst>
      <p:ext uri="{BB962C8B-B14F-4D97-AF65-F5344CB8AC3E}">
        <p14:creationId xmlns:p14="http://schemas.microsoft.com/office/powerpoint/2010/main" val="403395492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4"/>
          <p:cNvSpPr>
            <a:spLocks noGrp="1" noChangeArrowheads="1"/>
          </p:cNvSpPr>
          <p:nvPr>
            <p:ph type="title"/>
          </p:nvPr>
        </p:nvSpPr>
        <p:spPr/>
        <p:txBody>
          <a:bodyPr/>
          <a:lstStyle/>
          <a:p>
            <a:r>
              <a:rPr lang="en-US" sz="2000" dirty="0" smtClean="0"/>
              <a:t>OTD Project </a:t>
            </a:r>
            <a:r>
              <a:rPr lang="en-US" dirty="0" smtClean="0"/>
              <a:t/>
            </a:r>
            <a:br>
              <a:rPr lang="en-US" dirty="0" smtClean="0"/>
            </a:br>
            <a:r>
              <a:rPr lang="en-US" dirty="0" smtClean="0"/>
              <a:t>Acoustic Pipe Locator</a:t>
            </a:r>
          </a:p>
        </p:txBody>
      </p:sp>
      <p:sp>
        <p:nvSpPr>
          <p:cNvPr id="19460" name="Rectangle 2"/>
          <p:cNvSpPr>
            <a:spLocks noGrp="1" noChangeArrowheads="1"/>
          </p:cNvSpPr>
          <p:nvPr>
            <p:ph sz="half" idx="4294967295"/>
          </p:nvPr>
        </p:nvSpPr>
        <p:spPr>
          <a:xfrm>
            <a:off x="3773252" y="4272418"/>
            <a:ext cx="4913547" cy="1818139"/>
          </a:xfrm>
        </p:spPr>
        <p:txBody>
          <a:bodyPr>
            <a:normAutofit fontScale="92500"/>
          </a:bodyPr>
          <a:lstStyle/>
          <a:p>
            <a:pPr>
              <a:lnSpc>
                <a:spcPts val="2500"/>
              </a:lnSpc>
              <a:spcBef>
                <a:spcPts val="300"/>
              </a:spcBef>
            </a:pPr>
            <a:r>
              <a:rPr lang="en-US" sz="3200" dirty="0" smtClean="0"/>
              <a:t>Technology licensed to </a:t>
            </a:r>
            <a:r>
              <a:rPr lang="en-US" sz="3200" dirty="0" err="1" smtClean="0"/>
              <a:t>Sensit</a:t>
            </a:r>
            <a:r>
              <a:rPr lang="en-US" sz="3200" dirty="0" smtClean="0"/>
              <a:t> Technologies</a:t>
            </a:r>
          </a:p>
          <a:p>
            <a:pPr>
              <a:lnSpc>
                <a:spcPts val="2500"/>
              </a:lnSpc>
              <a:spcBef>
                <a:spcPts val="300"/>
              </a:spcBef>
            </a:pPr>
            <a:r>
              <a:rPr lang="en-US" sz="3200" dirty="0">
                <a:hlinkClick r:id="rId3"/>
              </a:rPr>
              <a:t>http://</a:t>
            </a:r>
            <a:r>
              <a:rPr lang="en-US" sz="3200" dirty="0" smtClean="0">
                <a:hlinkClick r:id="rId3"/>
              </a:rPr>
              <a:t>www.gasleaksensors.com/products/ultra-trac-acoustic-pipe-locator.html</a:t>
            </a:r>
            <a:r>
              <a:rPr lang="en-US" sz="3200" dirty="0" smtClean="0"/>
              <a:t> </a:t>
            </a:r>
          </a:p>
        </p:txBody>
      </p:sp>
      <p:pic>
        <p:nvPicPr>
          <p:cNvPr id="1946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69894" y="1574800"/>
            <a:ext cx="2625819" cy="4433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58229" y="3671047"/>
            <a:ext cx="1956369" cy="400110"/>
          </a:xfrm>
          <a:prstGeom prst="rect">
            <a:avLst/>
          </a:prstGeom>
        </p:spPr>
        <p:txBody>
          <a:bodyPr wrap="none">
            <a:spAutoFit/>
          </a:bodyPr>
          <a:lstStyle/>
          <a:p>
            <a:r>
              <a:rPr lang="en-US" sz="2000" b="1" dirty="0">
                <a:solidFill>
                  <a:prstClr val="black"/>
                </a:solidFill>
              </a:rPr>
              <a:t>Ultra-Trac APL</a:t>
            </a:r>
            <a:endParaRPr lang="en-US" sz="2000" dirty="0">
              <a:solidFill>
                <a:prstClr val="black"/>
              </a:solidFill>
            </a:endParaRPr>
          </a:p>
        </p:txBody>
      </p:sp>
      <p:sp>
        <p:nvSpPr>
          <p:cNvPr id="3" name="TextBox 2"/>
          <p:cNvSpPr txBox="1"/>
          <p:nvPr/>
        </p:nvSpPr>
        <p:spPr>
          <a:xfrm>
            <a:off x="6948299" y="1867220"/>
            <a:ext cx="1005403" cy="369332"/>
          </a:xfrm>
          <a:prstGeom prst="rect">
            <a:avLst/>
          </a:prstGeom>
          <a:noFill/>
        </p:spPr>
        <p:txBody>
          <a:bodyPr wrap="none" rtlCol="0">
            <a:spAutoFit/>
          </a:bodyPr>
          <a:lstStyle/>
          <a:p>
            <a:r>
              <a:rPr lang="en-US" b="1" dirty="0" smtClean="0">
                <a:solidFill>
                  <a:prstClr val="black"/>
                </a:solidFill>
              </a:rPr>
              <a:t>Display</a:t>
            </a:r>
            <a:endParaRPr lang="en-US" b="1" dirty="0">
              <a:solidFill>
                <a:prstClr val="black"/>
              </a:solidFill>
            </a:endParaRPr>
          </a:p>
        </p:txBody>
      </p:sp>
      <p:pic>
        <p:nvPicPr>
          <p:cNvPr id="19459" name="Picture 1" descr="image001"/>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tretch>
            <a:fillRect/>
          </a:stretch>
        </p:blipFill>
        <p:spPr>
          <a:xfrm>
            <a:off x="3966482" y="1534886"/>
            <a:ext cx="3054804" cy="2368401"/>
          </a:xfrm>
        </p:spPr>
      </p:pic>
    </p:spTree>
    <p:extLst>
      <p:ext uri="{BB962C8B-B14F-4D97-AF65-F5344CB8AC3E}">
        <p14:creationId xmlns:p14="http://schemas.microsoft.com/office/powerpoint/2010/main" val="26574931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Table of Contents</a:t>
            </a:r>
            <a:endParaRPr lang="en-US" dirty="0"/>
          </a:p>
        </p:txBody>
      </p:sp>
      <p:sp>
        <p:nvSpPr>
          <p:cNvPr id="5" name="Content Placeholder 4"/>
          <p:cNvSpPr>
            <a:spLocks noGrp="1"/>
          </p:cNvSpPr>
          <p:nvPr>
            <p:ph idx="1"/>
          </p:nvPr>
        </p:nvSpPr>
        <p:spPr>
          <a:xfrm>
            <a:off x="457200" y="1481667"/>
            <a:ext cx="8229600" cy="4800599"/>
          </a:xfrm>
        </p:spPr>
        <p:txBody>
          <a:bodyPr numCol="1">
            <a:normAutofit/>
          </a:bodyPr>
          <a:lstStyle/>
          <a:p>
            <a:r>
              <a:rPr lang="en-US" sz="3600" dirty="0" smtClean="0"/>
              <a:t>Introduction to Cross Bore</a:t>
            </a:r>
          </a:p>
          <a:p>
            <a:r>
              <a:rPr lang="en-US" sz="3600" dirty="0" smtClean="0"/>
              <a:t>Regulatory Reactions</a:t>
            </a:r>
          </a:p>
          <a:p>
            <a:r>
              <a:rPr lang="en-US" sz="3600" dirty="0" smtClean="0"/>
              <a:t>Best Practices</a:t>
            </a:r>
          </a:p>
          <a:p>
            <a:pPr lvl="1"/>
            <a:r>
              <a:rPr lang="en-US" sz="3600" dirty="0" smtClean="0"/>
              <a:t>Tidbits and Observations</a:t>
            </a:r>
          </a:p>
          <a:p>
            <a:pPr lvl="1"/>
            <a:r>
              <a:rPr lang="en-US" sz="3600" dirty="0" smtClean="0"/>
              <a:t>Quick Guide</a:t>
            </a:r>
          </a:p>
          <a:p>
            <a:pPr lvl="1"/>
            <a:r>
              <a:rPr lang="en-US" sz="3600" dirty="0" smtClean="0"/>
              <a:t>Who to Involve</a:t>
            </a:r>
          </a:p>
          <a:p>
            <a:pPr lvl="1"/>
            <a:r>
              <a:rPr lang="en-US" sz="3600" dirty="0" smtClean="0"/>
              <a:t>Public Awareness</a:t>
            </a:r>
          </a:p>
          <a:p>
            <a:pPr lvl="1"/>
            <a:r>
              <a:rPr lang="en-US" sz="3600" dirty="0" smtClean="0"/>
              <a:t>Tailgate Briefings</a:t>
            </a:r>
          </a:p>
          <a:p>
            <a:pPr lvl="1"/>
            <a:r>
              <a:rPr lang="en-US" sz="3600" dirty="0" smtClean="0"/>
              <a:t>Documentation</a:t>
            </a:r>
          </a:p>
          <a:p>
            <a:r>
              <a:rPr lang="en-US" sz="3600" dirty="0" smtClean="0"/>
              <a:t>New Developments</a:t>
            </a:r>
          </a:p>
          <a:p>
            <a:endParaRPr lang="en-US" dirty="0"/>
          </a:p>
        </p:txBody>
      </p:sp>
    </p:spTree>
    <p:extLst>
      <p:ext uri="{BB962C8B-B14F-4D97-AF65-F5344CB8AC3E}">
        <p14:creationId xmlns:p14="http://schemas.microsoft.com/office/powerpoint/2010/main" val="13018670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46063"/>
            <a:ext cx="8686800" cy="1143000"/>
          </a:xfrm>
        </p:spPr>
        <p:txBody>
          <a:bodyPr>
            <a:normAutofit fontScale="90000"/>
          </a:bodyPr>
          <a:lstStyle/>
          <a:p>
            <a:r>
              <a:rPr lang="en-US" sz="2200" dirty="0" smtClean="0"/>
              <a:t>OTD Project </a:t>
            </a:r>
            <a:r>
              <a:rPr lang="en-US" dirty="0" smtClean="0"/>
              <a:t/>
            </a:r>
            <a:br>
              <a:rPr lang="en-US" dirty="0" smtClean="0"/>
            </a:br>
            <a:r>
              <a:rPr lang="en-US" dirty="0" smtClean="0"/>
              <a:t>Mechanical Spring - Cross Bore Detection</a:t>
            </a:r>
            <a:endParaRPr lang="en-US" dirty="0"/>
          </a:p>
        </p:txBody>
      </p:sp>
      <p:sp>
        <p:nvSpPr>
          <p:cNvPr id="3075" name="Rectangle 3"/>
          <p:cNvSpPr>
            <a:spLocks noGrp="1" noChangeArrowheads="1"/>
          </p:cNvSpPr>
          <p:nvPr>
            <p:ph idx="1"/>
          </p:nvPr>
        </p:nvSpPr>
        <p:spPr>
          <a:xfrm>
            <a:off x="457200" y="1715700"/>
            <a:ext cx="8229600" cy="4184583"/>
          </a:xfrm>
        </p:spPr>
        <p:txBody>
          <a:bodyPr>
            <a:normAutofit/>
          </a:bodyPr>
          <a:lstStyle/>
          <a:p>
            <a:r>
              <a:rPr lang="en-US" sz="2400" dirty="0" smtClean="0"/>
              <a:t>Goal - a tool that will detect a hit to sewer laterals during the HDD or mole installation of PE gas pipe. </a:t>
            </a:r>
          </a:p>
          <a:p>
            <a:r>
              <a:rPr lang="en-US" sz="2400" dirty="0" smtClean="0"/>
              <a:t>The tool uses a low-cost, easy to use mechanical spring system attached to the HDD/mole head during drilling or to the PE pipe during pullback. </a:t>
            </a:r>
          </a:p>
          <a:p>
            <a:r>
              <a:rPr lang="en-US" sz="2400" dirty="0" smtClean="0"/>
              <a:t>The spring system is activated inside the sewer pipe void; locating the lateral and providing a real-time alarm identifying a hit. </a:t>
            </a:r>
          </a:p>
        </p:txBody>
      </p:sp>
    </p:spTree>
    <p:extLst>
      <p:ext uri="{BB962C8B-B14F-4D97-AF65-F5344CB8AC3E}">
        <p14:creationId xmlns:p14="http://schemas.microsoft.com/office/powerpoint/2010/main" val="307235262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8268" y="324268"/>
            <a:ext cx="7797800" cy="830764"/>
          </a:xfrm>
        </p:spPr>
        <p:txBody>
          <a:bodyPr>
            <a:normAutofit fontScale="90000"/>
          </a:bodyPr>
          <a:lstStyle/>
          <a:p>
            <a:r>
              <a:rPr lang="en-US" sz="2200" dirty="0"/>
              <a:t>OTD Project </a:t>
            </a:r>
            <a:r>
              <a:rPr lang="en-US" sz="3200" dirty="0"/>
              <a:t/>
            </a:r>
            <a:br>
              <a:rPr lang="en-US" sz="3200" dirty="0"/>
            </a:br>
            <a:r>
              <a:rPr lang="en-US" sz="3200" dirty="0"/>
              <a:t>Mechanical Spring - Cross Bore </a:t>
            </a:r>
            <a:r>
              <a:rPr lang="en-US" sz="3200" dirty="0" smtClean="0"/>
              <a:t>Detection</a:t>
            </a:r>
            <a:endParaRPr lang="en-US" sz="3200" dirty="0"/>
          </a:p>
        </p:txBody>
      </p:sp>
      <p:sp>
        <p:nvSpPr>
          <p:cNvPr id="3" name="Content Placeholder 2"/>
          <p:cNvSpPr>
            <a:spLocks noGrp="1"/>
          </p:cNvSpPr>
          <p:nvPr>
            <p:ph idx="1"/>
          </p:nvPr>
        </p:nvSpPr>
        <p:spPr>
          <a:xfrm>
            <a:off x="1447799" y="1456267"/>
            <a:ext cx="7527525" cy="4944532"/>
          </a:xfrm>
        </p:spPr>
        <p:txBody>
          <a:bodyPr/>
          <a:lstStyle/>
          <a:p>
            <a:r>
              <a:rPr lang="en-US" sz="2000" b="1" dirty="0" smtClean="0"/>
              <a:t>Milestone Achieved: Completed design of Prototype C (4-inch diameter unit)</a:t>
            </a:r>
          </a:p>
          <a:p>
            <a:r>
              <a:rPr lang="en-US" sz="2000" b="1" dirty="0" smtClean="0"/>
              <a:t>Next Step: </a:t>
            </a:r>
          </a:p>
          <a:p>
            <a:pPr lvl="1">
              <a:buFont typeface="Wingdings" pitchFamily="2" charset="2"/>
              <a:buChar char="§"/>
            </a:pPr>
            <a:r>
              <a:rPr lang="en-US" sz="2000" dirty="0" smtClean="0"/>
              <a:t>Address new design options for the smaller diameter units (Prototype D)</a:t>
            </a:r>
          </a:p>
          <a:p>
            <a:pPr lvl="1">
              <a:buFont typeface="Wingdings" pitchFamily="2" charset="2"/>
              <a:buChar char="§"/>
            </a:pPr>
            <a:r>
              <a:rPr lang="en-US" sz="2000" dirty="0" smtClean="0"/>
              <a:t>Complete IP-patent issue, contact HDD contractors</a:t>
            </a:r>
          </a:p>
          <a:p>
            <a:pPr lvl="1">
              <a:buFont typeface="Wingdings" pitchFamily="2" charset="2"/>
              <a:buChar char="§"/>
            </a:pPr>
            <a:r>
              <a:rPr lang="en-US" sz="2000" dirty="0" smtClean="0"/>
              <a:t>Coordinate with contractor, run test at GTI </a:t>
            </a:r>
          </a:p>
          <a:p>
            <a:r>
              <a:rPr lang="en-US" sz="2000" b="1" dirty="0" smtClean="0"/>
              <a:t>Expected Deliverable/Format</a:t>
            </a:r>
            <a:r>
              <a:rPr lang="en-US" sz="2000" dirty="0" smtClean="0"/>
              <a:t>:</a:t>
            </a:r>
          </a:p>
          <a:p>
            <a:pPr lvl="1">
              <a:buFont typeface="Wingdings" pitchFamily="2" charset="2"/>
              <a:buChar char="§"/>
            </a:pPr>
            <a:r>
              <a:rPr lang="en-US" sz="2000" dirty="0" smtClean="0"/>
              <a:t> Refine design with HDD contractors</a:t>
            </a:r>
          </a:p>
          <a:p>
            <a:r>
              <a:rPr lang="en-US" sz="2000" b="1" dirty="0" smtClean="0"/>
              <a:t>Contact:</a:t>
            </a:r>
          </a:p>
          <a:p>
            <a:pPr lvl="1"/>
            <a:r>
              <a:rPr lang="en-US" sz="2000" dirty="0" smtClean="0"/>
              <a:t>Michael Adamo …….</a:t>
            </a:r>
          </a:p>
        </p:txBody>
      </p:sp>
    </p:spTree>
    <p:extLst>
      <p:ext uri="{BB962C8B-B14F-4D97-AF65-F5344CB8AC3E}">
        <p14:creationId xmlns:p14="http://schemas.microsoft.com/office/powerpoint/2010/main" val="681040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5750" y="274638"/>
            <a:ext cx="8686800" cy="1143000"/>
          </a:xfrm>
        </p:spPr>
        <p:txBody>
          <a:bodyPr>
            <a:normAutofit/>
          </a:bodyPr>
          <a:lstStyle/>
          <a:p>
            <a:r>
              <a:rPr lang="en-US" sz="2000" dirty="0"/>
              <a:t>OTD Project </a:t>
            </a:r>
            <a:r>
              <a:rPr lang="en-US" dirty="0"/>
              <a:t/>
            </a:r>
            <a:br>
              <a:rPr lang="en-US" dirty="0"/>
            </a:br>
            <a:r>
              <a:rPr lang="en-US" dirty="0"/>
              <a:t>Mechanical </a:t>
            </a:r>
            <a:r>
              <a:rPr lang="en-US" dirty="0" smtClean="0"/>
              <a:t>Spring - Schematic Design</a:t>
            </a:r>
            <a:endParaRPr lang="en-US" dirty="0"/>
          </a:p>
        </p:txBody>
      </p:sp>
      <p:pic>
        <p:nvPicPr>
          <p:cNvPr id="6" name="Picture 4"/>
          <p:cNvPicPr>
            <a:picLocks noChangeAspect="1" noChangeArrowheads="1"/>
          </p:cNvPicPr>
          <p:nvPr/>
        </p:nvPicPr>
        <p:blipFill>
          <a:blip r:embed="rId3" cstate="print"/>
          <a:srcRect b="2669"/>
          <a:stretch>
            <a:fillRect/>
          </a:stretch>
        </p:blipFill>
        <p:spPr bwMode="auto">
          <a:xfrm>
            <a:off x="2807642" y="4183558"/>
            <a:ext cx="3345507" cy="2119811"/>
          </a:xfrm>
          <a:prstGeom prst="rect">
            <a:avLst/>
          </a:prstGeom>
          <a:noFill/>
          <a:ln w="9525">
            <a:noFill/>
            <a:miter lim="800000"/>
            <a:headEnd/>
            <a:tailEnd/>
          </a:ln>
        </p:spPr>
      </p:pic>
      <p:pic>
        <p:nvPicPr>
          <p:cNvPr id="9" name="Picture 8" descr="SGA Mechanical_Crossbores_Detection.jpg"/>
          <p:cNvPicPr>
            <a:picLocks noChangeAspect="1"/>
          </p:cNvPicPr>
          <p:nvPr/>
        </p:nvPicPr>
        <p:blipFill>
          <a:blip r:embed="rId4" cstate="print"/>
          <a:stretch>
            <a:fillRect/>
          </a:stretch>
        </p:blipFill>
        <p:spPr>
          <a:xfrm>
            <a:off x="1981200" y="1471529"/>
            <a:ext cx="4848225" cy="2588646"/>
          </a:xfrm>
          <a:prstGeom prst="rect">
            <a:avLst/>
          </a:prstGeom>
          <a:ln>
            <a:noFill/>
          </a:ln>
        </p:spPr>
      </p:pic>
    </p:spTree>
    <p:extLst>
      <p:ext uri="{BB962C8B-B14F-4D97-AF65-F5344CB8AC3E}">
        <p14:creationId xmlns:p14="http://schemas.microsoft.com/office/powerpoint/2010/main" val="15664123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200" dirty="0"/>
              <a:t>OTD Project </a:t>
            </a:r>
            <a:r>
              <a:rPr lang="en-US" sz="3200" dirty="0"/>
              <a:t/>
            </a:r>
            <a:br>
              <a:rPr lang="en-US" sz="3200" dirty="0"/>
            </a:br>
            <a:r>
              <a:rPr lang="en-US" sz="3200" dirty="0"/>
              <a:t>Mechanical Spring - Cross Bore </a:t>
            </a:r>
            <a:r>
              <a:rPr lang="en-US" sz="3200" dirty="0" smtClean="0"/>
              <a:t>Detection</a:t>
            </a:r>
            <a:endParaRPr lang="en-US" sz="3200" dirty="0"/>
          </a:p>
        </p:txBody>
      </p:sp>
      <p:pic>
        <p:nvPicPr>
          <p:cNvPr id="1026" name="Picture 2"/>
          <p:cNvPicPr>
            <a:picLocks noChangeAspect="1" noChangeArrowheads="1"/>
          </p:cNvPicPr>
          <p:nvPr/>
        </p:nvPicPr>
        <p:blipFill>
          <a:blip r:embed="rId3" cstate="screen"/>
          <a:srcRect/>
          <a:stretch>
            <a:fillRect/>
          </a:stretch>
        </p:blipFill>
        <p:spPr bwMode="auto">
          <a:xfrm>
            <a:off x="6618561" y="1647727"/>
            <a:ext cx="2178597" cy="1349201"/>
          </a:xfrm>
          <a:prstGeom prst="rect">
            <a:avLst/>
          </a:prstGeom>
          <a:noFill/>
          <a:ln w="9525">
            <a:noFill/>
            <a:miter lim="800000"/>
            <a:headEnd/>
            <a:tailEnd/>
          </a:ln>
        </p:spPr>
      </p:pic>
      <p:pic>
        <p:nvPicPr>
          <p:cNvPr id="1027" name="Picture 3"/>
          <p:cNvPicPr>
            <a:picLocks noChangeAspect="1" noChangeArrowheads="1"/>
          </p:cNvPicPr>
          <p:nvPr/>
        </p:nvPicPr>
        <p:blipFill>
          <a:blip r:embed="rId4" cstate="screen"/>
          <a:srcRect/>
          <a:stretch>
            <a:fillRect/>
          </a:stretch>
        </p:blipFill>
        <p:spPr bwMode="auto">
          <a:xfrm>
            <a:off x="4650703" y="2674923"/>
            <a:ext cx="1741045" cy="2123092"/>
          </a:xfrm>
          <a:prstGeom prst="rect">
            <a:avLst/>
          </a:prstGeom>
          <a:noFill/>
          <a:ln w="9525">
            <a:noFill/>
            <a:miter lim="800000"/>
            <a:headEnd/>
            <a:tailEnd/>
          </a:ln>
        </p:spPr>
      </p:pic>
      <p:pic>
        <p:nvPicPr>
          <p:cNvPr id="9" name="Picture 4" descr="C:\Documents and Settings\farrag.GTINET\My Documents\OTD 21273 - Crossbores Detection\Design_C\photo_01.JPG"/>
          <p:cNvPicPr>
            <a:picLocks noChangeAspect="1" noChangeArrowheads="1"/>
          </p:cNvPicPr>
          <p:nvPr/>
        </p:nvPicPr>
        <p:blipFill>
          <a:blip r:embed="rId5" cstate="screen"/>
          <a:srcRect/>
          <a:stretch>
            <a:fillRect/>
          </a:stretch>
        </p:blipFill>
        <p:spPr bwMode="auto">
          <a:xfrm>
            <a:off x="280959" y="3786153"/>
            <a:ext cx="4114800" cy="2770941"/>
          </a:xfrm>
          <a:prstGeom prst="rect">
            <a:avLst/>
          </a:prstGeom>
          <a:noFill/>
        </p:spPr>
      </p:pic>
      <p:sp>
        <p:nvSpPr>
          <p:cNvPr id="10" name="TextBox 9"/>
          <p:cNvSpPr txBox="1"/>
          <p:nvPr/>
        </p:nvSpPr>
        <p:spPr>
          <a:xfrm>
            <a:off x="7388770" y="3034278"/>
            <a:ext cx="1587871" cy="584775"/>
          </a:xfrm>
          <a:prstGeom prst="rect">
            <a:avLst/>
          </a:prstGeom>
          <a:noFill/>
        </p:spPr>
        <p:txBody>
          <a:bodyPr wrap="none" rtlCol="0">
            <a:spAutoFit/>
          </a:bodyPr>
          <a:lstStyle/>
          <a:p>
            <a:r>
              <a:rPr lang="en-US" sz="1600" dirty="0" smtClean="0">
                <a:latin typeface="Tahoma" pitchFamily="34" charset="0"/>
                <a:cs typeface="Tahoma" pitchFamily="34" charset="0"/>
              </a:rPr>
              <a:t>Prototype A</a:t>
            </a:r>
          </a:p>
          <a:p>
            <a:r>
              <a:rPr lang="en-US" sz="1600" dirty="0" smtClean="0">
                <a:latin typeface="Tahoma" pitchFamily="34" charset="0"/>
                <a:cs typeface="Tahoma" pitchFamily="34" charset="0"/>
              </a:rPr>
              <a:t>(no electronics)</a:t>
            </a:r>
            <a:endParaRPr lang="en-US" sz="1600" dirty="0">
              <a:latin typeface="Tahoma" pitchFamily="34" charset="0"/>
              <a:cs typeface="Tahoma" pitchFamily="34" charset="0"/>
            </a:endParaRPr>
          </a:p>
        </p:txBody>
      </p:sp>
      <p:sp>
        <p:nvSpPr>
          <p:cNvPr id="11" name="TextBox 10"/>
          <p:cNvSpPr txBox="1"/>
          <p:nvPr/>
        </p:nvSpPr>
        <p:spPr>
          <a:xfrm>
            <a:off x="2947859" y="2495668"/>
            <a:ext cx="1529256" cy="830997"/>
          </a:xfrm>
          <a:prstGeom prst="rect">
            <a:avLst/>
          </a:prstGeom>
          <a:noFill/>
        </p:spPr>
        <p:txBody>
          <a:bodyPr wrap="square" rtlCol="0">
            <a:spAutoFit/>
          </a:bodyPr>
          <a:lstStyle/>
          <a:p>
            <a:r>
              <a:rPr lang="en-US" sz="1600" dirty="0" smtClean="0">
                <a:latin typeface="Tahoma" pitchFamily="34" charset="0"/>
                <a:cs typeface="Tahoma" pitchFamily="34" charset="0"/>
              </a:rPr>
              <a:t>Prototype B</a:t>
            </a:r>
          </a:p>
          <a:p>
            <a:r>
              <a:rPr lang="en-US" sz="1600" dirty="0" smtClean="0">
                <a:latin typeface="Tahoma" pitchFamily="34" charset="0"/>
                <a:cs typeface="Tahoma" pitchFamily="34" charset="0"/>
              </a:rPr>
              <a:t>(direct signal to surface)</a:t>
            </a:r>
            <a:endParaRPr lang="en-US" sz="1600" dirty="0">
              <a:latin typeface="Tahoma" pitchFamily="34" charset="0"/>
              <a:cs typeface="Tahoma" pitchFamily="34" charset="0"/>
            </a:endParaRPr>
          </a:p>
        </p:txBody>
      </p:sp>
      <p:sp>
        <p:nvSpPr>
          <p:cNvPr id="12" name="TextBox 11"/>
          <p:cNvSpPr txBox="1"/>
          <p:nvPr/>
        </p:nvSpPr>
        <p:spPr>
          <a:xfrm>
            <a:off x="4546598" y="5187680"/>
            <a:ext cx="2374946" cy="584775"/>
          </a:xfrm>
          <a:prstGeom prst="rect">
            <a:avLst/>
          </a:prstGeom>
          <a:noFill/>
        </p:spPr>
        <p:txBody>
          <a:bodyPr wrap="none" rtlCol="0">
            <a:spAutoFit/>
          </a:bodyPr>
          <a:lstStyle/>
          <a:p>
            <a:r>
              <a:rPr lang="en-US" sz="1600" dirty="0" smtClean="0">
                <a:latin typeface="Tahoma" pitchFamily="34" charset="0"/>
                <a:cs typeface="Tahoma" pitchFamily="34" charset="0"/>
              </a:rPr>
              <a:t>Prototype C</a:t>
            </a:r>
          </a:p>
          <a:p>
            <a:r>
              <a:rPr lang="en-US" sz="1600" dirty="0" smtClean="0">
                <a:latin typeface="Tahoma" pitchFamily="34" charset="0"/>
                <a:cs typeface="Tahoma" pitchFamily="34" charset="0"/>
              </a:rPr>
              <a:t>(Signal stored in device)</a:t>
            </a:r>
            <a:endParaRPr lang="en-US" sz="1600" dirty="0">
              <a:latin typeface="Tahoma" pitchFamily="34" charset="0"/>
              <a:cs typeface="Tahoma" pitchFamily="34" charset="0"/>
            </a:endParaRPr>
          </a:p>
        </p:txBody>
      </p:sp>
    </p:spTree>
    <p:extLst>
      <p:ext uri="{BB962C8B-B14F-4D97-AF65-F5344CB8AC3E}">
        <p14:creationId xmlns:p14="http://schemas.microsoft.com/office/powerpoint/2010/main" val="2431739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z="2000" dirty="0" smtClean="0"/>
              <a:t>OTD Project </a:t>
            </a:r>
            <a:r>
              <a:rPr lang="en-US" dirty="0" smtClean="0"/>
              <a:t/>
            </a:r>
            <a:br>
              <a:rPr lang="en-US" dirty="0" smtClean="0"/>
            </a:br>
            <a:r>
              <a:rPr lang="en-US" dirty="0" smtClean="0"/>
              <a:t>Obstacle Detection During HDD </a:t>
            </a:r>
            <a:endParaRPr lang="en-US" dirty="0"/>
          </a:p>
        </p:txBody>
      </p:sp>
      <p:sp>
        <p:nvSpPr>
          <p:cNvPr id="36867" name="Rectangle 3"/>
          <p:cNvSpPr>
            <a:spLocks noGrp="1" noChangeArrowheads="1"/>
          </p:cNvSpPr>
          <p:nvPr>
            <p:ph idx="1"/>
          </p:nvPr>
        </p:nvSpPr>
        <p:spPr>
          <a:xfrm>
            <a:off x="457199" y="1514475"/>
            <a:ext cx="6029325" cy="4762500"/>
          </a:xfrm>
        </p:spPr>
        <p:txBody>
          <a:bodyPr>
            <a:normAutofit/>
          </a:bodyPr>
          <a:lstStyle/>
          <a:p>
            <a:pPr>
              <a:lnSpc>
                <a:spcPct val="100000"/>
              </a:lnSpc>
              <a:spcBef>
                <a:spcPct val="0"/>
              </a:spcBef>
            </a:pPr>
            <a:r>
              <a:rPr lang="en-US" sz="1800" u="sng" dirty="0" smtClean="0"/>
              <a:t>Requirements:</a:t>
            </a:r>
          </a:p>
          <a:p>
            <a:pPr lvl="1">
              <a:lnSpc>
                <a:spcPts val="1800"/>
              </a:lnSpc>
              <a:spcBef>
                <a:spcPts val="300"/>
              </a:spcBef>
            </a:pPr>
            <a:r>
              <a:rPr lang="en-US" sz="1400" dirty="0" smtClean="0"/>
              <a:t>Detect obstacles in advance of HDD operations</a:t>
            </a:r>
          </a:p>
          <a:p>
            <a:pPr lvl="1">
              <a:lnSpc>
                <a:spcPts val="1800"/>
              </a:lnSpc>
              <a:spcBef>
                <a:spcPts val="300"/>
              </a:spcBef>
            </a:pPr>
            <a:r>
              <a:rPr lang="en-US" sz="1400" dirty="0" smtClean="0"/>
              <a:t>Sense both ahead of and adjacent to the drill bore </a:t>
            </a:r>
          </a:p>
          <a:p>
            <a:pPr lvl="1">
              <a:lnSpc>
                <a:spcPts val="1800"/>
              </a:lnSpc>
              <a:spcBef>
                <a:spcPts val="300"/>
              </a:spcBef>
            </a:pPr>
            <a:r>
              <a:rPr lang="en-US" sz="1400" dirty="0" smtClean="0"/>
              <a:t>Data acquisition and display must be rapid</a:t>
            </a:r>
          </a:p>
          <a:p>
            <a:pPr lvl="2">
              <a:lnSpc>
                <a:spcPts val="1800"/>
              </a:lnSpc>
              <a:spcBef>
                <a:spcPts val="300"/>
              </a:spcBef>
            </a:pPr>
            <a:r>
              <a:rPr lang="en-US" sz="1400" dirty="0" smtClean="0"/>
              <a:t>Simple display; Real time processing and display</a:t>
            </a:r>
          </a:p>
          <a:p>
            <a:pPr>
              <a:lnSpc>
                <a:spcPct val="100000"/>
              </a:lnSpc>
              <a:spcBef>
                <a:spcPts val="300"/>
              </a:spcBef>
            </a:pPr>
            <a:r>
              <a:rPr lang="en-US" sz="1800" u="sng" dirty="0" smtClean="0"/>
              <a:t>Projects:</a:t>
            </a:r>
          </a:p>
          <a:p>
            <a:pPr lvl="1">
              <a:lnSpc>
                <a:spcPts val="1800"/>
              </a:lnSpc>
              <a:spcBef>
                <a:spcPts val="300"/>
              </a:spcBef>
            </a:pPr>
            <a:r>
              <a:rPr lang="en-US" sz="1400" dirty="0" smtClean="0"/>
              <a:t>Acoustic-based technology; Sensors on the ground </a:t>
            </a:r>
          </a:p>
          <a:p>
            <a:pPr lvl="1">
              <a:lnSpc>
                <a:spcPts val="1800"/>
              </a:lnSpc>
              <a:spcBef>
                <a:spcPts val="300"/>
              </a:spcBef>
            </a:pPr>
            <a:r>
              <a:rPr lang="en-US" sz="1400" dirty="0" smtClean="0"/>
              <a:t>GPR-based technology; Sensors incorporated in the drill head</a:t>
            </a:r>
          </a:p>
          <a:p>
            <a:pPr>
              <a:lnSpc>
                <a:spcPct val="110000"/>
              </a:lnSpc>
              <a:spcBef>
                <a:spcPts val="300"/>
              </a:spcBef>
            </a:pPr>
            <a:r>
              <a:rPr lang="en-US" sz="1800" u="sng" dirty="0" smtClean="0"/>
              <a:t>Status:</a:t>
            </a:r>
          </a:p>
          <a:p>
            <a:pPr lvl="1">
              <a:lnSpc>
                <a:spcPts val="1800"/>
              </a:lnSpc>
              <a:spcBef>
                <a:spcPts val="300"/>
              </a:spcBef>
            </a:pPr>
            <a:r>
              <a:rPr lang="en-US" sz="1400" dirty="0" smtClean="0"/>
              <a:t>Acoustic technology provided detection of pipes about 20 ft. in front of drill head; Applicable for most soils; Requires improved accuracy/repeatability</a:t>
            </a:r>
          </a:p>
          <a:p>
            <a:pPr lvl="1">
              <a:lnSpc>
                <a:spcPts val="1800"/>
              </a:lnSpc>
              <a:spcBef>
                <a:spcPts val="300"/>
              </a:spcBef>
            </a:pPr>
            <a:r>
              <a:rPr lang="en-US" sz="1400" dirty="0" smtClean="0"/>
              <a:t>GPR technology detects pipes in close proximity; Good accuracy; Requires increase in pipe detection range; Issue on applicability in different soils</a:t>
            </a:r>
          </a:p>
          <a:p>
            <a:pPr lvl="1">
              <a:lnSpc>
                <a:spcPts val="1800"/>
              </a:lnSpc>
              <a:spcBef>
                <a:spcPts val="300"/>
              </a:spcBef>
            </a:pPr>
            <a:r>
              <a:rPr lang="en-US" sz="1400" dirty="0" smtClean="0"/>
              <a:t>Both projects running in parallel; Potential to combine efforts into one system; Very challenging projects</a:t>
            </a:r>
          </a:p>
          <a:p>
            <a:pPr lvl="1">
              <a:lnSpc>
                <a:spcPts val="1800"/>
              </a:lnSpc>
              <a:spcBef>
                <a:spcPts val="300"/>
              </a:spcBef>
            </a:pPr>
            <a:endParaRPr lang="en-US" sz="14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60847" y="4132729"/>
            <a:ext cx="2053544" cy="206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60847" y="1479450"/>
            <a:ext cx="2053544" cy="2607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Straight Arrow Connector 2"/>
          <p:cNvCxnSpPr/>
          <p:nvPr/>
        </p:nvCxnSpPr>
        <p:spPr>
          <a:xfrm flipV="1">
            <a:off x="5855074" y="2949949"/>
            <a:ext cx="667673" cy="5244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5413562" y="3785282"/>
            <a:ext cx="1071085" cy="5026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10924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Sources of Additional Information</a:t>
            </a:r>
            <a:endParaRPr lang="en-US" dirty="0"/>
          </a:p>
        </p:txBody>
      </p:sp>
      <p:pic>
        <p:nvPicPr>
          <p:cNvPr id="2" name="Content Placeholder 1"/>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4776" t="19937" r="4342" b="7490"/>
          <a:stretch/>
        </p:blipFill>
        <p:spPr>
          <a:xfrm>
            <a:off x="1010653" y="1106906"/>
            <a:ext cx="7555832" cy="5053262"/>
          </a:xfrm>
        </p:spPr>
      </p:pic>
    </p:spTree>
    <p:extLst>
      <p:ext uri="{BB962C8B-B14F-4D97-AF65-F5344CB8AC3E}">
        <p14:creationId xmlns:p14="http://schemas.microsoft.com/office/powerpoint/2010/main" val="3208718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 to Cross Bores</a:t>
            </a:r>
            <a:endParaRPr lang="en-US" dirty="0"/>
          </a:p>
        </p:txBody>
      </p:sp>
      <p:sp>
        <p:nvSpPr>
          <p:cNvPr id="5" name="Content Placeholder 4"/>
          <p:cNvSpPr>
            <a:spLocks noGrp="1"/>
          </p:cNvSpPr>
          <p:nvPr>
            <p:ph idx="1"/>
          </p:nvPr>
        </p:nvSpPr>
        <p:spPr/>
        <p:txBody>
          <a:bodyPr/>
          <a:lstStyle/>
          <a:p>
            <a:r>
              <a:rPr lang="en-US" dirty="0">
                <a:hlinkClick r:id="rId3"/>
              </a:rPr>
              <a:t>http://</a:t>
            </a:r>
            <a:r>
              <a:rPr lang="en-US" dirty="0" smtClean="0">
                <a:hlinkClick r:id="rId3"/>
              </a:rPr>
              <a:t>www.youtube.com/watch?v=g_dUMLSLYtw&amp;feature=email</a:t>
            </a:r>
            <a:r>
              <a:rPr lang="en-US" dirty="0" smtClean="0"/>
              <a:t> or Library</a:t>
            </a:r>
            <a:endParaRPr lang="en-US" dirty="0"/>
          </a:p>
        </p:txBody>
      </p:sp>
    </p:spTree>
    <p:extLst>
      <p:ext uri="{BB962C8B-B14F-4D97-AF65-F5344CB8AC3E}">
        <p14:creationId xmlns:p14="http://schemas.microsoft.com/office/powerpoint/2010/main" val="5726527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normAutofit/>
          </a:bodyPr>
          <a:lstStyle/>
          <a:p>
            <a:pPr eaLnBrk="1" hangingPunct="1"/>
            <a:r>
              <a:rPr lang="en-US" dirty="0" smtClean="0"/>
              <a:t>Cross Bores – What are They and Why is There Concern?</a:t>
            </a:r>
          </a:p>
        </p:txBody>
      </p:sp>
      <p:sp>
        <p:nvSpPr>
          <p:cNvPr id="4100" name="Rectangle 3"/>
          <p:cNvSpPr>
            <a:spLocks noGrp="1" noChangeArrowheads="1"/>
          </p:cNvSpPr>
          <p:nvPr>
            <p:ph type="body" idx="4294967295"/>
          </p:nvPr>
        </p:nvSpPr>
        <p:spPr>
          <a:xfrm>
            <a:off x="3937000" y="1404938"/>
            <a:ext cx="5118100" cy="5453062"/>
          </a:xfrm>
        </p:spPr>
        <p:txBody>
          <a:bodyPr>
            <a:normAutofit/>
          </a:bodyPr>
          <a:lstStyle/>
          <a:p>
            <a:pPr marL="0" indent="0">
              <a:buNone/>
            </a:pPr>
            <a:r>
              <a:rPr lang="en-US" sz="2400" b="1" dirty="0" smtClean="0"/>
              <a:t>What is a sewer cross-bore?</a:t>
            </a:r>
            <a:br>
              <a:rPr lang="en-US" sz="2400" b="1" dirty="0" smtClean="0"/>
            </a:br>
            <a:r>
              <a:rPr lang="en-US" sz="2400" dirty="0" smtClean="0"/>
              <a:t>A sewer cross-bore is the inadvertent placement of a gas main or service through a sewer line.  Cross-bores typically occur during trenchless construction.</a:t>
            </a:r>
            <a:br>
              <a:rPr lang="en-US" sz="2400" dirty="0" smtClean="0"/>
            </a:br>
            <a:r>
              <a:rPr lang="en-US" sz="2400" dirty="0" smtClean="0"/>
              <a:t/>
            </a:r>
            <a:br>
              <a:rPr lang="en-US" sz="2400" dirty="0" smtClean="0"/>
            </a:br>
            <a:r>
              <a:rPr lang="en-US" sz="2400" b="1" dirty="0"/>
              <a:t>What can happen?</a:t>
            </a:r>
            <a:br>
              <a:rPr lang="en-US" sz="2400" b="1" dirty="0"/>
            </a:br>
            <a:r>
              <a:rPr lang="en-US" sz="2400" dirty="0"/>
              <a:t>A blockage may occur.  </a:t>
            </a:r>
          </a:p>
          <a:p>
            <a:pPr marL="0" indent="0">
              <a:buNone/>
            </a:pPr>
            <a:r>
              <a:rPr lang="en-US" sz="2400" dirty="0"/>
              <a:t>Clearing the line may damage the gas line </a:t>
            </a:r>
            <a:r>
              <a:rPr lang="en-US" sz="2400" dirty="0" smtClean="0"/>
              <a:t>which </a:t>
            </a:r>
            <a:r>
              <a:rPr lang="en-US" sz="2400" dirty="0"/>
              <a:t>could result in an explosion </a:t>
            </a:r>
            <a:r>
              <a:rPr lang="en-US" sz="2400" dirty="0" smtClean="0"/>
              <a:t>or fire.</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397" y="1493025"/>
            <a:ext cx="2573337" cy="1858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6486"/>
          <a:stretch/>
        </p:blipFill>
        <p:spPr bwMode="auto">
          <a:xfrm>
            <a:off x="91397" y="3415488"/>
            <a:ext cx="3807503" cy="284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18712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smtClean="0"/>
              <a:t>Types of Cross Bores</a:t>
            </a:r>
          </a:p>
        </p:txBody>
      </p:sp>
      <p:sp>
        <p:nvSpPr>
          <p:cNvPr id="9219" name="Content Placeholder 2"/>
          <p:cNvSpPr>
            <a:spLocks noGrp="1"/>
          </p:cNvSpPr>
          <p:nvPr>
            <p:ph idx="1"/>
          </p:nvPr>
        </p:nvSpPr>
        <p:spPr>
          <a:xfrm>
            <a:off x="114299" y="1583267"/>
            <a:ext cx="8089901" cy="4719562"/>
          </a:xfrm>
        </p:spPr>
        <p:txBody>
          <a:bodyPr>
            <a:noAutofit/>
          </a:bodyPr>
          <a:lstStyle/>
          <a:p>
            <a:pPr marL="0" indent="0" eaLnBrk="1" hangingPunct="1">
              <a:buNone/>
            </a:pPr>
            <a:r>
              <a:rPr lang="en-US" sz="2400" b="1" dirty="0" smtClean="0"/>
              <a:t>Legacy Cross Bores</a:t>
            </a:r>
          </a:p>
          <a:p>
            <a:r>
              <a:rPr lang="en-US" sz="2400" dirty="0" smtClean="0"/>
              <a:t>Cross bore events that currently exist due to previous installations.</a:t>
            </a:r>
          </a:p>
          <a:p>
            <a:r>
              <a:rPr lang="en-US" sz="2400" dirty="0" smtClean="0"/>
              <a:t>Investigate using a risk-based approach that progresses from a review of records to a focused field investigation</a:t>
            </a:r>
            <a:endParaRPr lang="en-US" dirty="0" smtClean="0"/>
          </a:p>
          <a:p>
            <a:pPr marL="0" indent="0" eaLnBrk="1" hangingPunct="1">
              <a:buNone/>
            </a:pPr>
            <a:r>
              <a:rPr lang="en-US" sz="2400" b="1" dirty="0" smtClean="0"/>
              <a:t>Future Cross Bores</a:t>
            </a:r>
          </a:p>
          <a:p>
            <a:r>
              <a:rPr lang="en-US" sz="2400" dirty="0" smtClean="0"/>
              <a:t>Cross bores that do not currently exist</a:t>
            </a:r>
            <a:br>
              <a:rPr lang="en-US" sz="2400" dirty="0" smtClean="0"/>
            </a:br>
            <a:r>
              <a:rPr lang="en-US" sz="2400" dirty="0" smtClean="0"/>
              <a:t>but may occur as new gas mains and services</a:t>
            </a:r>
            <a:br>
              <a:rPr lang="en-US" sz="2400" dirty="0" smtClean="0"/>
            </a:br>
            <a:r>
              <a:rPr lang="en-US" sz="2400" dirty="0" smtClean="0"/>
              <a:t>are installed.</a:t>
            </a:r>
          </a:p>
        </p:txBody>
      </p:sp>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4722"/>
          <a:stretch/>
        </p:blipFill>
        <p:spPr bwMode="auto">
          <a:xfrm>
            <a:off x="6654799" y="4245431"/>
            <a:ext cx="2489201" cy="2052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C:\Documents and Settings\armstrong.GTINET\My Documents\GTI\Presentations\2012\Infrastructure\Cross Bores\Graphic - Potential Intersections.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Regulatory Reactions</a:t>
            </a:r>
            <a:endParaRPr lang="en-US" dirty="0"/>
          </a:p>
        </p:txBody>
      </p:sp>
      <p:sp>
        <p:nvSpPr>
          <p:cNvPr id="4" name="Content Placeholder 3"/>
          <p:cNvSpPr>
            <a:spLocks noGrp="1"/>
          </p:cNvSpPr>
          <p:nvPr>
            <p:ph idx="1"/>
          </p:nvPr>
        </p:nvSpPr>
        <p:spPr/>
        <p:txBody>
          <a:bodyPr>
            <a:normAutofit/>
          </a:bodyPr>
          <a:lstStyle/>
          <a:p>
            <a:r>
              <a:rPr lang="en-US" sz="2400" dirty="0" smtClean="0"/>
              <a:t>First Incident – Kenosha, WI 1976</a:t>
            </a:r>
          </a:p>
          <a:p>
            <a:r>
              <a:rPr lang="en-US" sz="2400" dirty="0" smtClean="0"/>
              <a:t>Investigations</a:t>
            </a:r>
          </a:p>
          <a:p>
            <a:r>
              <a:rPr lang="en-US" sz="2400" dirty="0" smtClean="0"/>
              <a:t>Minnesota Department of Public Safety Alert</a:t>
            </a:r>
            <a:endParaRPr lang="en-US" sz="2400" dirty="0"/>
          </a:p>
        </p:txBody>
      </p:sp>
    </p:spTree>
    <p:extLst>
      <p:ext uri="{BB962C8B-B14F-4D97-AF65-F5344CB8AC3E}">
        <p14:creationId xmlns:p14="http://schemas.microsoft.com/office/powerpoint/2010/main" val="39045825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ne or two line headlin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ree line headlin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no top ru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itle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ne or two line headlin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ne or two line headlin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documentManagement>
    <_dlc_DocId xmlns="8088ce5a-571c-4ad0-a1b2-ce6b2432184a">GTIRECORD-2291-7</_dlc_DocId>
    <_dlc_DocIdUrl xmlns="8088ce5a-571c-4ad0-a1b2-ce6b2432184a">
      <Url>http://thepipeline/CD/comm/_layouts/DocIdRedir.aspx?ID=GTIRECORD-2291-7</Url>
      <Description>GTIRECORD-2291-7</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271BBA70ECD8141976B625F229BD254" ma:contentTypeVersion="1" ma:contentTypeDescription="Create a new document." ma:contentTypeScope="" ma:versionID="af474c45352037fc2644899b63e86327">
  <xsd:schema xmlns:xsd="http://www.w3.org/2001/XMLSchema" xmlns:xs="http://www.w3.org/2001/XMLSchema" xmlns:p="http://schemas.microsoft.com/office/2006/metadata/properties" xmlns:ns2="8088ce5a-571c-4ad0-a1b2-ce6b2432184a" targetNamespace="http://schemas.microsoft.com/office/2006/metadata/properties" ma:root="true" ma:fieldsID="303498e81d466972a700ff133301d98f" ns2:_="">
    <xsd:import namespace="8088ce5a-571c-4ad0-a1b2-ce6b243218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88ce5a-571c-4ad0-a1b2-ce6b243218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rca:RCAuthoringProperties xmlns:rca="urn:sharePointPublishingRcaProperties">
  <rca:Converter rca:guid="6dfdc5b4-2a28-4a06-b0c6-ad3901e3a807">
    <rca:property rca:type="InheritParentSettings">False</rca:property>
    <rca:property rca:type="SelectedPageLayout">24</rca:property>
    <rca:property rca:type="SelectedPageField">f55c4d88-1f2e-4ad9-aaa8-819af4ee7ee8</rca:property>
    <rca:property rca:type="SelectedStylesField">00000000-0000-0000-0000-000000000000</rca:property>
    <rca:property rca:type="CreatePageWithSourceDocument">True</rca:property>
    <rca:property rca:type="AllowChangeLocationConfig">True</rca:property>
    <rca:property rca:type="ConfiguredPageLocation">http://intranet/HR/HRINT</rca:property>
    <rca:property rca:type="CreateSynchronously">True</rca:property>
    <rca:property rca:type="AllowChangeProcessingConfig">True</rca:property>
    <rca:property rca:type="ConverterSpecificSettings"/>
  </rca:Converter>
</rca:RCAuthoring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86A9EA-E308-4A8F-A149-13D83F7E397A}">
  <ds:schemaRefs>
    <ds:schemaRef ds:uri="http://purl.org/dc/elements/1.1/"/>
    <ds:schemaRef ds:uri="http://schemas.microsoft.com/office/infopath/2007/PartnerControls"/>
    <ds:schemaRef ds:uri="http://purl.org/dc/dcmitype/"/>
    <ds:schemaRef ds:uri="8088ce5a-571c-4ad0-a1b2-ce6b2432184a"/>
    <ds:schemaRef ds:uri="http://schemas.microsoft.com/office/2006/documentManagement/types"/>
    <ds:schemaRef ds:uri="http://www.w3.org/XML/1998/namespace"/>
    <ds:schemaRef ds:uri="http://purl.org/dc/term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22A96BDF-6CE6-4BA7-ABF0-8DC0D95F90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088ce5a-571c-4ad0-a1b2-ce6b24321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B2E204-422B-4E86-99F8-3955CC422BC1}">
  <ds:schemaRefs>
    <ds:schemaRef ds:uri="http://schemas.microsoft.com/sharepoint/events"/>
  </ds:schemaRefs>
</ds:datastoreItem>
</file>

<file path=customXml/itemProps4.xml><?xml version="1.0" encoding="utf-8"?>
<ds:datastoreItem xmlns:ds="http://schemas.openxmlformats.org/officeDocument/2006/customXml" ds:itemID="{7B274897-7D41-465F-98C9-E2974BB0053D}">
  <ds:schemaRefs>
    <ds:schemaRef ds:uri="urn:sharePointPublishingRcaProperties"/>
  </ds:schemaRefs>
</ds:datastoreItem>
</file>

<file path=customXml/itemProps5.xml><?xml version="1.0" encoding="utf-8"?>
<ds:datastoreItem xmlns:ds="http://schemas.openxmlformats.org/officeDocument/2006/customXml" ds:itemID="{5D3B18D2-B45F-440B-807E-AD023BA2B6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13426</TotalTime>
  <Words>2179</Words>
  <Application>Microsoft Office PowerPoint</Application>
  <PresentationFormat>On-screen Show (4:3)</PresentationFormat>
  <Paragraphs>320</Paragraphs>
  <Slides>45</Slides>
  <Notes>43</Notes>
  <HiddenSlides>0</HiddenSlides>
  <MMClips>0</MMClips>
  <ScaleCrop>false</ScaleCrop>
  <HeadingPairs>
    <vt:vector size="4" baseType="variant">
      <vt:variant>
        <vt:lpstr>Theme</vt:lpstr>
      </vt:variant>
      <vt:variant>
        <vt:i4>6</vt:i4>
      </vt:variant>
      <vt:variant>
        <vt:lpstr>Slide Titles</vt:lpstr>
      </vt:variant>
      <vt:variant>
        <vt:i4>45</vt:i4>
      </vt:variant>
    </vt:vector>
  </HeadingPairs>
  <TitlesOfParts>
    <vt:vector size="51" baseType="lpstr">
      <vt:lpstr>one or two line headline</vt:lpstr>
      <vt:lpstr>three line headline</vt:lpstr>
      <vt:lpstr>no top rule</vt:lpstr>
      <vt:lpstr>Title slide</vt:lpstr>
      <vt:lpstr>1_one or two line headline</vt:lpstr>
      <vt:lpstr>2_one or two line headline</vt:lpstr>
      <vt:lpstr>Cross-Bores – Best Practices Outreach and Education</vt:lpstr>
      <vt:lpstr>Jim Marean – Senior Program Manager</vt:lpstr>
      <vt:lpstr>Cross Bore Program</vt:lpstr>
      <vt:lpstr>Table of Contents</vt:lpstr>
      <vt:lpstr>Introduction to Cross Bores</vt:lpstr>
      <vt:lpstr>Cross Bores – What are They and Why is There Concern?</vt:lpstr>
      <vt:lpstr>Types of Cross Bores</vt:lpstr>
      <vt:lpstr>PowerPoint Presentation</vt:lpstr>
      <vt:lpstr>Regulatory Reactions</vt:lpstr>
      <vt:lpstr>First Recorded Cross Bore Incident Kenosha, WI  August 29, 1976</vt:lpstr>
      <vt:lpstr>Cross Bore Investigative Results</vt:lpstr>
      <vt:lpstr>Minnesota Department of Public Safety – Alert Notice May 10, 2010</vt:lpstr>
      <vt:lpstr>Best Practices</vt:lpstr>
      <vt:lpstr>OTD Project Cross Bore Best Practices</vt:lpstr>
      <vt:lpstr>Tidbits and Observations (1)</vt:lpstr>
      <vt:lpstr>Tidbits and Observations (2)</vt:lpstr>
      <vt:lpstr>Best Practices – Quick Guide</vt:lpstr>
      <vt:lpstr>Legacy Cross Bores</vt:lpstr>
      <vt:lpstr>Who Should Be Involved - Internal</vt:lpstr>
      <vt:lpstr>Who Should Be Involved - External</vt:lpstr>
      <vt:lpstr>Public Awareness</vt:lpstr>
      <vt:lpstr>Cross Bore Public Awareness</vt:lpstr>
      <vt:lpstr>Public Awareness Example</vt:lpstr>
      <vt:lpstr>Public Awareness – Door Hanger Examples</vt:lpstr>
      <vt:lpstr>Public Awareness – Sewer Tag Example</vt:lpstr>
      <vt:lpstr>Gas Operations</vt:lpstr>
      <vt:lpstr>What is a sewer cross-bore? The inadvertent placement of a gas main or service through a sewer line.  Sewer cross-bores typically occur during trenchless construction.  What can happen as a result of a sewer cross-bore? The sewer line may become blocked and need to be cleared with mechanical clearing tools.  This may cause the gas line to be cut which could cause an explosion or fire.   How can I avoid causing a sewer cross-bore? Excavating and locating sewer lines in advance of trenchless construction.  What do I do if I discover a sewer cross-bore?  Relocate the gas line and properly repair the sewer line.  If you discover any other utility’s cross-bore, notify the building owner and the other utility.   What do I do if I damage a sewer line?  Ensure that it is repaired properly.</vt:lpstr>
      <vt:lpstr>PowerPoint Presentation</vt:lpstr>
      <vt:lpstr>PowerPoint Presentation</vt:lpstr>
      <vt:lpstr>PowerPoint Presentation</vt:lpstr>
      <vt:lpstr>PowerPoint Presentation</vt:lpstr>
      <vt:lpstr>New/Replacement Documentation</vt:lpstr>
      <vt:lpstr>Sewer Crossing Verification</vt:lpstr>
      <vt:lpstr>Customer Service Representative or Dispatcher Quick Reference</vt:lpstr>
      <vt:lpstr>PowerPoint Presentation</vt:lpstr>
      <vt:lpstr>PowerPoint Presentation</vt:lpstr>
      <vt:lpstr>New Developments</vt:lpstr>
      <vt:lpstr>Acoustic Pipe Locator</vt:lpstr>
      <vt:lpstr>OTD Project  Acoustic Pipe Locator</vt:lpstr>
      <vt:lpstr>OTD Project  Mechanical Spring - Cross Bore Detection</vt:lpstr>
      <vt:lpstr>OTD Project  Mechanical Spring - Cross Bore Detection</vt:lpstr>
      <vt:lpstr>OTD Project  Mechanical Spring - Schematic Design</vt:lpstr>
      <vt:lpstr>OTD Project  Mechanical Spring - Cross Bore Detection</vt:lpstr>
      <vt:lpstr>OTD Project  Obstacle Detection During HDD </vt:lpstr>
      <vt:lpstr>Sources of Additional Information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Tom Sheridan</dc:creator>
  <cp:lastModifiedBy>James Marean</cp:lastModifiedBy>
  <cp:revision>291</cp:revision>
  <cp:lastPrinted>2013-11-07T14:12:30Z</cp:lastPrinted>
  <dcterms:created xsi:type="dcterms:W3CDTF">2008-08-05T18:32:09Z</dcterms:created>
  <dcterms:modified xsi:type="dcterms:W3CDTF">2013-11-15T16:01:23Z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0x0101007271BBA70ECD8141976B625F229BD254</vt:lpwstr>
  </property>
  <property fmtid="{D5CDD505-2E9C-101B-9397-08002B2CF9AE}" pid="3" name="Date/Year Produced">
    <vt:lpwstr>8-08</vt:lpwstr>
  </property>
  <property fmtid="{D5CDD505-2E9C-101B-9397-08002B2CF9AE}" pid="4" name="_dlc_DocIdItemGuid">
    <vt:lpwstr>f12a54a5-ca6b-426b-bc8a-8ca9030d661d</vt:lpwstr>
  </property>
</Properties>
</file>